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0"/>
  </p:notesMasterIdLst>
  <p:handoutMasterIdLst>
    <p:handoutMasterId r:id="rId21"/>
  </p:handoutMasterIdLst>
  <p:sldIdLst>
    <p:sldId id="256" r:id="rId2"/>
    <p:sldId id="258" r:id="rId3"/>
    <p:sldId id="260" r:id="rId4"/>
    <p:sldId id="270" r:id="rId5"/>
    <p:sldId id="262" r:id="rId6"/>
    <p:sldId id="261" r:id="rId7"/>
    <p:sldId id="268" r:id="rId8"/>
    <p:sldId id="265" r:id="rId9"/>
    <p:sldId id="269" r:id="rId10"/>
    <p:sldId id="263" r:id="rId11"/>
    <p:sldId id="271" r:id="rId12"/>
    <p:sldId id="266" r:id="rId13"/>
    <p:sldId id="273" r:id="rId14"/>
    <p:sldId id="274" r:id="rId15"/>
    <p:sldId id="275" r:id="rId16"/>
    <p:sldId id="264" r:id="rId17"/>
    <p:sldId id="272" r:id="rId18"/>
    <p:sldId id="259" r:id="rId1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099" autoAdjust="0"/>
    <p:restoredTop sz="81236" autoAdjust="0"/>
  </p:normalViewPr>
  <p:slideViewPr>
    <p:cSldViewPr>
      <p:cViewPr varScale="1">
        <p:scale>
          <a:sx n="156" d="100"/>
          <a:sy n="156" d="100"/>
        </p:scale>
        <p:origin x="-546" y="-90"/>
      </p:cViewPr>
      <p:guideLst>
        <p:guide orient="horz" pos="468"/>
        <p:guide pos="20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smtClean="0"/>
              <a:t>nelca roco</a:t>
            </a: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944B778-C111-405A-A08C-3E3AF7F4FCD8}" type="datetimeFigureOut">
              <a:rPr lang="en-US" smtClean="0"/>
              <a:t>9/11/2016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www.nrocolightingdesign.com</a:t>
            </a: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2A38461-E46B-4489-B4C8-42AC0EB4ADBA}" type="slidenum">
              <a:rPr lang="en-US" smtClean="0"/>
              <a:t>‹#›</a:t>
            </a:fld>
            <a:endParaRPr lang="en-US"/>
          </a:p>
        </p:txBody>
      </p:sp>
    </p:spTree>
    <p:extLst>
      <p:ext uri="{BB962C8B-B14F-4D97-AF65-F5344CB8AC3E}">
        <p14:creationId xmlns:p14="http://schemas.microsoft.com/office/powerpoint/2010/main" val="2924439036"/>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smtClean="0"/>
              <a:t>nelca roco</a:t>
            </a: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6313A9-19C2-42DF-B7B8-AF8ABD9D362F}" type="datetimeFigureOut">
              <a:rPr lang="en-US" smtClean="0"/>
              <a:t>9/11/2016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www.nrocolightingdesign.com</a:t>
            </a: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924305-6BC4-497E-B1E9-61701B3774F7}" type="slidenum">
              <a:rPr lang="en-US" smtClean="0"/>
              <a:t>‹#›</a:t>
            </a:fld>
            <a:endParaRPr lang="en-US"/>
          </a:p>
        </p:txBody>
      </p:sp>
    </p:spTree>
    <p:extLst>
      <p:ext uri="{BB962C8B-B14F-4D97-AF65-F5344CB8AC3E}">
        <p14:creationId xmlns:p14="http://schemas.microsoft.com/office/powerpoint/2010/main" val="4039299659"/>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924305-6BC4-497E-B1E9-61701B3774F7}" type="slidenum">
              <a:rPr lang="en-US" smtClean="0"/>
              <a:t>1</a:t>
            </a:fld>
            <a:endParaRPr lang="en-US"/>
          </a:p>
        </p:txBody>
      </p:sp>
      <p:sp>
        <p:nvSpPr>
          <p:cNvPr id="5" name="Date Placeholder 4"/>
          <p:cNvSpPr>
            <a:spLocks noGrp="1"/>
          </p:cNvSpPr>
          <p:nvPr>
            <p:ph type="dt" idx="11"/>
          </p:nvPr>
        </p:nvSpPr>
        <p:spPr/>
        <p:txBody>
          <a:bodyPr/>
          <a:lstStyle/>
          <a:p>
            <a:fld id="{1649EAAD-5F73-40AA-843D-E29A6B030809}" type="datetime1">
              <a:rPr lang="en-US" smtClean="0"/>
              <a:t>9/11/2016</a:t>
            </a:fld>
            <a:endParaRPr lang="en-US"/>
          </a:p>
        </p:txBody>
      </p:sp>
      <p:sp>
        <p:nvSpPr>
          <p:cNvPr id="6" name="Footer Placeholder 5"/>
          <p:cNvSpPr>
            <a:spLocks noGrp="1"/>
          </p:cNvSpPr>
          <p:nvPr>
            <p:ph type="ftr" sz="quarter" idx="12"/>
          </p:nvPr>
        </p:nvSpPr>
        <p:spPr/>
        <p:txBody>
          <a:bodyPr/>
          <a:lstStyle/>
          <a:p>
            <a:r>
              <a:rPr lang="en-US" smtClean="0"/>
              <a:t>www.nrocolightingdesign.com</a:t>
            </a:r>
            <a:endParaRPr lang="en-US"/>
          </a:p>
        </p:txBody>
      </p:sp>
      <p:sp>
        <p:nvSpPr>
          <p:cNvPr id="7" name="Header Placeholder 6"/>
          <p:cNvSpPr>
            <a:spLocks noGrp="1"/>
          </p:cNvSpPr>
          <p:nvPr>
            <p:ph type="hdr" sz="quarter" idx="13"/>
          </p:nvPr>
        </p:nvSpPr>
        <p:spPr/>
        <p:txBody>
          <a:bodyPr/>
          <a:lstStyle/>
          <a:p>
            <a:r>
              <a:rPr lang="en-US" smtClean="0"/>
              <a:t>nelca roco</a:t>
            </a:r>
            <a:endParaRPr lang="en-US"/>
          </a:p>
        </p:txBody>
      </p:sp>
    </p:spTree>
    <p:extLst>
      <p:ext uri="{BB962C8B-B14F-4D97-AF65-F5344CB8AC3E}">
        <p14:creationId xmlns:p14="http://schemas.microsoft.com/office/powerpoint/2010/main" val="3449240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Lighting is essential in calling attention to merchandise in a display. A shopper’s eye is drawn automatically to the brightest item or area. Lighting treatment may be used to draw attention to part of the display area, a specific item in the display, or to coordinate parts of the total display area. Lighting can also be used to direct shoppers through the store, attracting them to various displays along the way. Because of this tendency to follow a lighted path, display lights should be two to five times stronger than lighting in other parts of the store. </a:t>
            </a:r>
          </a:p>
          <a:p>
            <a:endParaRPr lang="en-US" dirty="0"/>
          </a:p>
        </p:txBody>
      </p:sp>
      <p:sp>
        <p:nvSpPr>
          <p:cNvPr id="4" name="Header Placeholder 3"/>
          <p:cNvSpPr>
            <a:spLocks noGrp="1"/>
          </p:cNvSpPr>
          <p:nvPr>
            <p:ph type="hdr" sz="quarter" idx="10"/>
          </p:nvPr>
        </p:nvSpPr>
        <p:spPr/>
        <p:txBody>
          <a:bodyPr/>
          <a:lstStyle/>
          <a:p>
            <a:r>
              <a:rPr lang="en-US" smtClean="0"/>
              <a:t>nelca roco</a:t>
            </a:r>
            <a:endParaRPr lang="en-US"/>
          </a:p>
        </p:txBody>
      </p:sp>
      <p:sp>
        <p:nvSpPr>
          <p:cNvPr id="5" name="Date Placeholder 4"/>
          <p:cNvSpPr>
            <a:spLocks noGrp="1"/>
          </p:cNvSpPr>
          <p:nvPr>
            <p:ph type="dt" idx="11"/>
          </p:nvPr>
        </p:nvSpPr>
        <p:spPr/>
        <p:txBody>
          <a:bodyPr/>
          <a:lstStyle/>
          <a:p>
            <a:fld id="{A1F3DC11-1172-49D8-BE73-836DA9353C33}" type="datetime1">
              <a:rPr lang="en-US" smtClean="0"/>
              <a:t>9/11/2016</a:t>
            </a:fld>
            <a:endParaRPr lang="en-US"/>
          </a:p>
        </p:txBody>
      </p:sp>
      <p:sp>
        <p:nvSpPr>
          <p:cNvPr id="6" name="Footer Placeholder 5"/>
          <p:cNvSpPr>
            <a:spLocks noGrp="1"/>
          </p:cNvSpPr>
          <p:nvPr>
            <p:ph type="ftr" sz="quarter" idx="12"/>
          </p:nvPr>
        </p:nvSpPr>
        <p:spPr/>
        <p:txBody>
          <a:bodyPr/>
          <a:lstStyle/>
          <a:p>
            <a:r>
              <a:rPr lang="en-US" smtClean="0"/>
              <a:t>www.nrocolightingdesign.com</a:t>
            </a:r>
            <a:endParaRPr lang="en-US"/>
          </a:p>
        </p:txBody>
      </p:sp>
      <p:sp>
        <p:nvSpPr>
          <p:cNvPr id="7" name="Slide Number Placeholder 6"/>
          <p:cNvSpPr>
            <a:spLocks noGrp="1"/>
          </p:cNvSpPr>
          <p:nvPr>
            <p:ph type="sldNum" sz="quarter" idx="13"/>
          </p:nvPr>
        </p:nvSpPr>
        <p:spPr/>
        <p:txBody>
          <a:bodyPr/>
          <a:lstStyle/>
          <a:p>
            <a:fld id="{BC924305-6BC4-497E-B1E9-61701B3774F7}" type="slidenum">
              <a:rPr lang="en-US" smtClean="0"/>
              <a:t>2</a:t>
            </a:fld>
            <a:endParaRPr lang="en-US"/>
          </a:p>
        </p:txBody>
      </p:sp>
    </p:spTree>
    <p:extLst>
      <p:ext uri="{BB962C8B-B14F-4D97-AF65-F5344CB8AC3E}">
        <p14:creationId xmlns:p14="http://schemas.microsoft.com/office/powerpoint/2010/main" val="678575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Lighting is an important part of a total shop concept; it can evoke feelings, strengthen your brand and effect sales. Our mission is to use lighting as a tool to enhance the shopping experience.</a:t>
            </a:r>
          </a:p>
          <a:p>
            <a:r>
              <a:rPr lang="en-US" sz="1200" dirty="0" smtClean="0"/>
              <a:t>We feel passionate about retail lighting and can cover the entire spectrum of your lighting project – with high-quality products, education, concept development, on demand design, light planning, aiming and, crucially, on-going maintenance. </a:t>
            </a:r>
          </a:p>
          <a:p>
            <a:endParaRPr lang="en-US" dirty="0"/>
          </a:p>
        </p:txBody>
      </p:sp>
      <p:sp>
        <p:nvSpPr>
          <p:cNvPr id="4" name="Header Placeholder 3"/>
          <p:cNvSpPr>
            <a:spLocks noGrp="1"/>
          </p:cNvSpPr>
          <p:nvPr>
            <p:ph type="hdr" sz="quarter" idx="10"/>
          </p:nvPr>
        </p:nvSpPr>
        <p:spPr/>
        <p:txBody>
          <a:bodyPr/>
          <a:lstStyle/>
          <a:p>
            <a:r>
              <a:rPr lang="en-US" smtClean="0"/>
              <a:t>nelca roco</a:t>
            </a:r>
            <a:endParaRPr lang="en-US"/>
          </a:p>
        </p:txBody>
      </p:sp>
      <p:sp>
        <p:nvSpPr>
          <p:cNvPr id="5" name="Date Placeholder 4"/>
          <p:cNvSpPr>
            <a:spLocks noGrp="1"/>
          </p:cNvSpPr>
          <p:nvPr>
            <p:ph type="dt" idx="11"/>
          </p:nvPr>
        </p:nvSpPr>
        <p:spPr/>
        <p:txBody>
          <a:bodyPr/>
          <a:lstStyle/>
          <a:p>
            <a:fld id="{E5A7770F-8B9D-4CA5-83EF-7969032BBE1A}" type="datetime1">
              <a:rPr lang="en-US" smtClean="0"/>
              <a:t>9/11/2016</a:t>
            </a:fld>
            <a:endParaRPr lang="en-US"/>
          </a:p>
        </p:txBody>
      </p:sp>
      <p:sp>
        <p:nvSpPr>
          <p:cNvPr id="6" name="Footer Placeholder 5"/>
          <p:cNvSpPr>
            <a:spLocks noGrp="1"/>
          </p:cNvSpPr>
          <p:nvPr>
            <p:ph type="ftr" sz="quarter" idx="12"/>
          </p:nvPr>
        </p:nvSpPr>
        <p:spPr/>
        <p:txBody>
          <a:bodyPr/>
          <a:lstStyle/>
          <a:p>
            <a:r>
              <a:rPr lang="en-US" smtClean="0"/>
              <a:t>www.nrocolightingdesign.com</a:t>
            </a:r>
            <a:endParaRPr lang="en-US"/>
          </a:p>
        </p:txBody>
      </p:sp>
      <p:sp>
        <p:nvSpPr>
          <p:cNvPr id="7" name="Slide Number Placeholder 6"/>
          <p:cNvSpPr>
            <a:spLocks noGrp="1"/>
          </p:cNvSpPr>
          <p:nvPr>
            <p:ph type="sldNum" sz="quarter" idx="13"/>
          </p:nvPr>
        </p:nvSpPr>
        <p:spPr/>
        <p:txBody>
          <a:bodyPr/>
          <a:lstStyle/>
          <a:p>
            <a:fld id="{BC924305-6BC4-497E-B1E9-61701B3774F7}" type="slidenum">
              <a:rPr lang="en-US" smtClean="0"/>
              <a:t>10</a:t>
            </a:fld>
            <a:endParaRPr lang="en-US"/>
          </a:p>
        </p:txBody>
      </p:sp>
    </p:spTree>
    <p:extLst>
      <p:ext uri="{BB962C8B-B14F-4D97-AF65-F5344CB8AC3E}">
        <p14:creationId xmlns:p14="http://schemas.microsoft.com/office/powerpoint/2010/main" val="41494020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6E0FFAE-70F8-48CB-BBEA-977ECBBEACB4}" type="datetime1">
              <a:rPr lang="en-US" smtClean="0"/>
              <a:t>9/11/2016</a:t>
            </a:fld>
            <a:endParaRPr lang="en-US"/>
          </a:p>
        </p:txBody>
      </p:sp>
      <p:sp>
        <p:nvSpPr>
          <p:cNvPr id="5" name="Footer Placeholder 4"/>
          <p:cNvSpPr>
            <a:spLocks noGrp="1"/>
          </p:cNvSpPr>
          <p:nvPr>
            <p:ph type="ftr" sz="quarter" idx="11"/>
          </p:nvPr>
        </p:nvSpPr>
        <p:spPr/>
        <p:txBody>
          <a:bodyPr/>
          <a:lstStyle/>
          <a:p>
            <a:r>
              <a:rPr lang="en-US" smtClean="0"/>
              <a:t>www.nrocolightingdesign.com</a:t>
            </a:r>
            <a:endParaRPr lang="en-US"/>
          </a:p>
        </p:txBody>
      </p:sp>
      <p:sp>
        <p:nvSpPr>
          <p:cNvPr id="6" name="Slide Number Placeholder 5"/>
          <p:cNvSpPr>
            <a:spLocks noGrp="1"/>
          </p:cNvSpPr>
          <p:nvPr>
            <p:ph type="sldNum" sz="quarter" idx="12"/>
          </p:nvPr>
        </p:nvSpPr>
        <p:spPr/>
        <p:txBody>
          <a:bodyPr/>
          <a:lstStyle/>
          <a:p>
            <a:fld id="{48A7A90A-09A3-4553-8037-3D10DE577F35}" type="slidenum">
              <a:rPr lang="en-US" smtClean="0"/>
              <a:t>‹#›</a:t>
            </a:fld>
            <a:endParaRPr lang="en-US"/>
          </a:p>
        </p:txBody>
      </p:sp>
    </p:spTree>
    <p:extLst>
      <p:ext uri="{BB962C8B-B14F-4D97-AF65-F5344CB8AC3E}">
        <p14:creationId xmlns:p14="http://schemas.microsoft.com/office/powerpoint/2010/main" val="1555662262"/>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81C0F5-43D1-4F50-9E37-FBE257A04DEF}" type="datetime1">
              <a:rPr lang="en-US" smtClean="0"/>
              <a:t>9/11/2016</a:t>
            </a:fld>
            <a:endParaRPr lang="en-US"/>
          </a:p>
        </p:txBody>
      </p:sp>
      <p:sp>
        <p:nvSpPr>
          <p:cNvPr id="5" name="Footer Placeholder 4"/>
          <p:cNvSpPr>
            <a:spLocks noGrp="1"/>
          </p:cNvSpPr>
          <p:nvPr>
            <p:ph type="ftr" sz="quarter" idx="11"/>
          </p:nvPr>
        </p:nvSpPr>
        <p:spPr/>
        <p:txBody>
          <a:bodyPr/>
          <a:lstStyle/>
          <a:p>
            <a:r>
              <a:rPr lang="en-US" smtClean="0"/>
              <a:t>www.nrocolightingdesign.com</a:t>
            </a:r>
            <a:endParaRPr lang="en-US"/>
          </a:p>
        </p:txBody>
      </p:sp>
      <p:sp>
        <p:nvSpPr>
          <p:cNvPr id="6" name="Slide Number Placeholder 5"/>
          <p:cNvSpPr>
            <a:spLocks noGrp="1"/>
          </p:cNvSpPr>
          <p:nvPr>
            <p:ph type="sldNum" sz="quarter" idx="12"/>
          </p:nvPr>
        </p:nvSpPr>
        <p:spPr/>
        <p:txBody>
          <a:bodyPr/>
          <a:lstStyle/>
          <a:p>
            <a:fld id="{48A7A90A-09A3-4553-8037-3D10DE577F35}" type="slidenum">
              <a:rPr lang="en-US" smtClean="0"/>
              <a:t>‹#›</a:t>
            </a:fld>
            <a:endParaRPr lang="en-US"/>
          </a:p>
        </p:txBody>
      </p:sp>
    </p:spTree>
    <p:extLst>
      <p:ext uri="{BB962C8B-B14F-4D97-AF65-F5344CB8AC3E}">
        <p14:creationId xmlns:p14="http://schemas.microsoft.com/office/powerpoint/2010/main" val="389565953"/>
      </p:ext>
    </p:extLst>
  </p:cSld>
  <p:clrMapOvr>
    <a:masterClrMapping/>
  </p:clrMapOvr>
  <p:transition spd="slow">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5FD534-18B5-4D75-A4DB-13695EEBF6CA}" type="datetime1">
              <a:rPr lang="en-US" smtClean="0"/>
              <a:t>9/11/2016</a:t>
            </a:fld>
            <a:endParaRPr lang="en-US"/>
          </a:p>
        </p:txBody>
      </p:sp>
      <p:sp>
        <p:nvSpPr>
          <p:cNvPr id="5" name="Footer Placeholder 4"/>
          <p:cNvSpPr>
            <a:spLocks noGrp="1"/>
          </p:cNvSpPr>
          <p:nvPr>
            <p:ph type="ftr" sz="quarter" idx="11"/>
          </p:nvPr>
        </p:nvSpPr>
        <p:spPr/>
        <p:txBody>
          <a:bodyPr/>
          <a:lstStyle/>
          <a:p>
            <a:r>
              <a:rPr lang="en-US" smtClean="0"/>
              <a:t>www.nrocolightingdesign.com</a:t>
            </a:r>
            <a:endParaRPr lang="en-US"/>
          </a:p>
        </p:txBody>
      </p:sp>
      <p:sp>
        <p:nvSpPr>
          <p:cNvPr id="6" name="Slide Number Placeholder 5"/>
          <p:cNvSpPr>
            <a:spLocks noGrp="1"/>
          </p:cNvSpPr>
          <p:nvPr>
            <p:ph type="sldNum" sz="quarter" idx="12"/>
          </p:nvPr>
        </p:nvSpPr>
        <p:spPr/>
        <p:txBody>
          <a:bodyPr/>
          <a:lstStyle/>
          <a:p>
            <a:fld id="{48A7A90A-09A3-4553-8037-3D10DE577F35}" type="slidenum">
              <a:rPr lang="en-US" smtClean="0"/>
              <a:t>‹#›</a:t>
            </a:fld>
            <a:endParaRPr lang="en-US"/>
          </a:p>
        </p:txBody>
      </p:sp>
    </p:spTree>
    <p:extLst>
      <p:ext uri="{BB962C8B-B14F-4D97-AF65-F5344CB8AC3E}">
        <p14:creationId xmlns:p14="http://schemas.microsoft.com/office/powerpoint/2010/main" val="1818943720"/>
      </p:ext>
    </p:extLst>
  </p:cSld>
  <p:clrMapOvr>
    <a:masterClrMapping/>
  </p:clrMapOvr>
  <p:transition spd="slow">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B1DA8F-3A17-4402-AD01-ADBE6ED4B4C6}" type="datetime1">
              <a:rPr lang="en-US" smtClean="0"/>
              <a:t>9/11/2016</a:t>
            </a:fld>
            <a:endParaRPr lang="en-US"/>
          </a:p>
        </p:txBody>
      </p:sp>
      <p:sp>
        <p:nvSpPr>
          <p:cNvPr id="5" name="Footer Placeholder 4"/>
          <p:cNvSpPr>
            <a:spLocks noGrp="1"/>
          </p:cNvSpPr>
          <p:nvPr>
            <p:ph type="ftr" sz="quarter" idx="11"/>
          </p:nvPr>
        </p:nvSpPr>
        <p:spPr/>
        <p:txBody>
          <a:bodyPr/>
          <a:lstStyle/>
          <a:p>
            <a:r>
              <a:rPr lang="en-US" smtClean="0"/>
              <a:t>www.nrocolightingdesign.com</a:t>
            </a:r>
            <a:endParaRPr lang="en-US"/>
          </a:p>
        </p:txBody>
      </p:sp>
      <p:sp>
        <p:nvSpPr>
          <p:cNvPr id="6" name="Slide Number Placeholder 5"/>
          <p:cNvSpPr>
            <a:spLocks noGrp="1"/>
          </p:cNvSpPr>
          <p:nvPr>
            <p:ph type="sldNum" sz="quarter" idx="12"/>
          </p:nvPr>
        </p:nvSpPr>
        <p:spPr/>
        <p:txBody>
          <a:bodyPr/>
          <a:lstStyle/>
          <a:p>
            <a:fld id="{48A7A90A-09A3-4553-8037-3D10DE577F35}" type="slidenum">
              <a:rPr lang="en-US" smtClean="0"/>
              <a:t>‹#›</a:t>
            </a:fld>
            <a:endParaRPr lang="en-US"/>
          </a:p>
        </p:txBody>
      </p:sp>
    </p:spTree>
    <p:extLst>
      <p:ext uri="{BB962C8B-B14F-4D97-AF65-F5344CB8AC3E}">
        <p14:creationId xmlns:p14="http://schemas.microsoft.com/office/powerpoint/2010/main" val="405442390"/>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525826-4F11-45D3-A8F8-F67AAFCEE5A1}" type="datetime1">
              <a:rPr lang="en-US" smtClean="0"/>
              <a:t>9/11/2016</a:t>
            </a:fld>
            <a:endParaRPr lang="en-US"/>
          </a:p>
        </p:txBody>
      </p:sp>
      <p:sp>
        <p:nvSpPr>
          <p:cNvPr id="5" name="Footer Placeholder 4"/>
          <p:cNvSpPr>
            <a:spLocks noGrp="1"/>
          </p:cNvSpPr>
          <p:nvPr>
            <p:ph type="ftr" sz="quarter" idx="11"/>
          </p:nvPr>
        </p:nvSpPr>
        <p:spPr/>
        <p:txBody>
          <a:bodyPr/>
          <a:lstStyle/>
          <a:p>
            <a:r>
              <a:rPr lang="en-US" smtClean="0"/>
              <a:t>www.nrocolightingdesign.com</a:t>
            </a:r>
            <a:endParaRPr lang="en-US"/>
          </a:p>
        </p:txBody>
      </p:sp>
      <p:sp>
        <p:nvSpPr>
          <p:cNvPr id="6" name="Slide Number Placeholder 5"/>
          <p:cNvSpPr>
            <a:spLocks noGrp="1"/>
          </p:cNvSpPr>
          <p:nvPr>
            <p:ph type="sldNum" sz="quarter" idx="12"/>
          </p:nvPr>
        </p:nvSpPr>
        <p:spPr/>
        <p:txBody>
          <a:bodyPr/>
          <a:lstStyle/>
          <a:p>
            <a:fld id="{48A7A90A-09A3-4553-8037-3D10DE577F35}" type="slidenum">
              <a:rPr lang="en-US" smtClean="0"/>
              <a:t>‹#›</a:t>
            </a:fld>
            <a:endParaRPr lang="en-US"/>
          </a:p>
        </p:txBody>
      </p:sp>
    </p:spTree>
    <p:extLst>
      <p:ext uri="{BB962C8B-B14F-4D97-AF65-F5344CB8AC3E}">
        <p14:creationId xmlns:p14="http://schemas.microsoft.com/office/powerpoint/2010/main" val="599215400"/>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638EAA9-45F4-4FA8-A791-808A04C82708}" type="datetime1">
              <a:rPr lang="en-US" smtClean="0"/>
              <a:t>9/11/2016</a:t>
            </a:fld>
            <a:endParaRPr lang="en-US"/>
          </a:p>
        </p:txBody>
      </p:sp>
      <p:sp>
        <p:nvSpPr>
          <p:cNvPr id="6" name="Footer Placeholder 5"/>
          <p:cNvSpPr>
            <a:spLocks noGrp="1"/>
          </p:cNvSpPr>
          <p:nvPr>
            <p:ph type="ftr" sz="quarter" idx="11"/>
          </p:nvPr>
        </p:nvSpPr>
        <p:spPr/>
        <p:txBody>
          <a:bodyPr/>
          <a:lstStyle/>
          <a:p>
            <a:r>
              <a:rPr lang="en-US" smtClean="0"/>
              <a:t>www.nrocolightingdesign.com</a:t>
            </a:r>
            <a:endParaRPr lang="en-US"/>
          </a:p>
        </p:txBody>
      </p:sp>
      <p:sp>
        <p:nvSpPr>
          <p:cNvPr id="7" name="Slide Number Placeholder 6"/>
          <p:cNvSpPr>
            <a:spLocks noGrp="1"/>
          </p:cNvSpPr>
          <p:nvPr>
            <p:ph type="sldNum" sz="quarter" idx="12"/>
          </p:nvPr>
        </p:nvSpPr>
        <p:spPr/>
        <p:txBody>
          <a:bodyPr/>
          <a:lstStyle/>
          <a:p>
            <a:fld id="{48A7A90A-09A3-4553-8037-3D10DE577F35}" type="slidenum">
              <a:rPr lang="en-US" smtClean="0"/>
              <a:t>‹#›</a:t>
            </a:fld>
            <a:endParaRPr lang="en-US"/>
          </a:p>
        </p:txBody>
      </p:sp>
    </p:spTree>
    <p:extLst>
      <p:ext uri="{BB962C8B-B14F-4D97-AF65-F5344CB8AC3E}">
        <p14:creationId xmlns:p14="http://schemas.microsoft.com/office/powerpoint/2010/main" val="875243675"/>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43FB8BA-F604-4A26-B61B-76A5E29A9A07}" type="datetime1">
              <a:rPr lang="en-US" smtClean="0"/>
              <a:t>9/11/2016</a:t>
            </a:fld>
            <a:endParaRPr lang="en-US"/>
          </a:p>
        </p:txBody>
      </p:sp>
      <p:sp>
        <p:nvSpPr>
          <p:cNvPr id="8" name="Footer Placeholder 7"/>
          <p:cNvSpPr>
            <a:spLocks noGrp="1"/>
          </p:cNvSpPr>
          <p:nvPr>
            <p:ph type="ftr" sz="quarter" idx="11"/>
          </p:nvPr>
        </p:nvSpPr>
        <p:spPr/>
        <p:txBody>
          <a:bodyPr/>
          <a:lstStyle/>
          <a:p>
            <a:r>
              <a:rPr lang="en-US" smtClean="0"/>
              <a:t>www.nrocolightingdesign.com</a:t>
            </a:r>
            <a:endParaRPr lang="en-US"/>
          </a:p>
        </p:txBody>
      </p:sp>
      <p:sp>
        <p:nvSpPr>
          <p:cNvPr id="9" name="Slide Number Placeholder 8"/>
          <p:cNvSpPr>
            <a:spLocks noGrp="1"/>
          </p:cNvSpPr>
          <p:nvPr>
            <p:ph type="sldNum" sz="quarter" idx="12"/>
          </p:nvPr>
        </p:nvSpPr>
        <p:spPr/>
        <p:txBody>
          <a:bodyPr/>
          <a:lstStyle/>
          <a:p>
            <a:fld id="{48A7A90A-09A3-4553-8037-3D10DE577F35}" type="slidenum">
              <a:rPr lang="en-US" smtClean="0"/>
              <a:t>‹#›</a:t>
            </a:fld>
            <a:endParaRPr lang="en-US"/>
          </a:p>
        </p:txBody>
      </p:sp>
    </p:spTree>
    <p:extLst>
      <p:ext uri="{BB962C8B-B14F-4D97-AF65-F5344CB8AC3E}">
        <p14:creationId xmlns:p14="http://schemas.microsoft.com/office/powerpoint/2010/main" val="2749316233"/>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692158-76D2-43BA-8910-ACB7C45444D5}" type="datetime1">
              <a:rPr lang="en-US" smtClean="0"/>
              <a:t>9/11/2016</a:t>
            </a:fld>
            <a:endParaRPr lang="en-US"/>
          </a:p>
        </p:txBody>
      </p:sp>
      <p:sp>
        <p:nvSpPr>
          <p:cNvPr id="4" name="Footer Placeholder 3"/>
          <p:cNvSpPr>
            <a:spLocks noGrp="1"/>
          </p:cNvSpPr>
          <p:nvPr>
            <p:ph type="ftr" sz="quarter" idx="11"/>
          </p:nvPr>
        </p:nvSpPr>
        <p:spPr/>
        <p:txBody>
          <a:bodyPr/>
          <a:lstStyle/>
          <a:p>
            <a:r>
              <a:rPr lang="en-US" smtClean="0"/>
              <a:t>www.nrocolightingdesign.com</a:t>
            </a:r>
            <a:endParaRPr lang="en-US"/>
          </a:p>
        </p:txBody>
      </p:sp>
      <p:sp>
        <p:nvSpPr>
          <p:cNvPr id="5" name="Slide Number Placeholder 4"/>
          <p:cNvSpPr>
            <a:spLocks noGrp="1"/>
          </p:cNvSpPr>
          <p:nvPr>
            <p:ph type="sldNum" sz="quarter" idx="12"/>
          </p:nvPr>
        </p:nvSpPr>
        <p:spPr/>
        <p:txBody>
          <a:bodyPr/>
          <a:lstStyle/>
          <a:p>
            <a:fld id="{48A7A90A-09A3-4553-8037-3D10DE577F35}" type="slidenum">
              <a:rPr lang="en-US" smtClean="0"/>
              <a:t>‹#›</a:t>
            </a:fld>
            <a:endParaRPr lang="en-US"/>
          </a:p>
        </p:txBody>
      </p:sp>
    </p:spTree>
    <p:extLst>
      <p:ext uri="{BB962C8B-B14F-4D97-AF65-F5344CB8AC3E}">
        <p14:creationId xmlns:p14="http://schemas.microsoft.com/office/powerpoint/2010/main" val="3075223073"/>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5F305A-BFBB-4857-A8F1-F9F251DFE238}" type="datetime1">
              <a:rPr lang="en-US" smtClean="0"/>
              <a:t>9/11/2016</a:t>
            </a:fld>
            <a:endParaRPr lang="en-US" dirty="0"/>
          </a:p>
        </p:txBody>
      </p:sp>
      <p:sp>
        <p:nvSpPr>
          <p:cNvPr id="3" name="Footer Placeholder 2"/>
          <p:cNvSpPr>
            <a:spLocks noGrp="1"/>
          </p:cNvSpPr>
          <p:nvPr>
            <p:ph type="ftr" sz="quarter" idx="11"/>
          </p:nvPr>
        </p:nvSpPr>
        <p:spPr/>
        <p:txBody>
          <a:bodyPr/>
          <a:lstStyle/>
          <a:p>
            <a:r>
              <a:rPr lang="en-US" dirty="0" smtClean="0"/>
              <a:t>www.nrocolightingdesign.com</a:t>
            </a:r>
            <a:endParaRPr lang="en-US" dirty="0"/>
          </a:p>
        </p:txBody>
      </p:sp>
      <p:sp>
        <p:nvSpPr>
          <p:cNvPr id="4" name="Slide Number Placeholder 3"/>
          <p:cNvSpPr>
            <a:spLocks noGrp="1"/>
          </p:cNvSpPr>
          <p:nvPr>
            <p:ph type="sldNum" sz="quarter" idx="12"/>
          </p:nvPr>
        </p:nvSpPr>
        <p:spPr/>
        <p:txBody>
          <a:bodyPr/>
          <a:lstStyle/>
          <a:p>
            <a:fld id="{48A7A90A-09A3-4553-8037-3D10DE577F35}" type="slidenum">
              <a:rPr lang="en-US" smtClean="0"/>
              <a:t>‹#›</a:t>
            </a:fld>
            <a:endParaRPr lang="en-US" dirty="0"/>
          </a:p>
        </p:txBody>
      </p:sp>
    </p:spTree>
    <p:extLst>
      <p:ext uri="{BB962C8B-B14F-4D97-AF65-F5344CB8AC3E}">
        <p14:creationId xmlns:p14="http://schemas.microsoft.com/office/powerpoint/2010/main" val="2234315776"/>
      </p:ext>
    </p:extLst>
  </p:cSld>
  <p:clrMapOvr>
    <a:masterClrMapping/>
  </p:clrMapOvr>
  <p:transition spd="slow">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39CDEB-0AC9-470C-B92D-D38C89CE51AE}" type="datetime1">
              <a:rPr lang="en-US" smtClean="0"/>
              <a:t>9/11/2016</a:t>
            </a:fld>
            <a:endParaRPr lang="en-US"/>
          </a:p>
        </p:txBody>
      </p:sp>
      <p:sp>
        <p:nvSpPr>
          <p:cNvPr id="6" name="Footer Placeholder 5"/>
          <p:cNvSpPr>
            <a:spLocks noGrp="1"/>
          </p:cNvSpPr>
          <p:nvPr>
            <p:ph type="ftr" sz="quarter" idx="11"/>
          </p:nvPr>
        </p:nvSpPr>
        <p:spPr/>
        <p:txBody>
          <a:bodyPr/>
          <a:lstStyle/>
          <a:p>
            <a:r>
              <a:rPr lang="en-US" smtClean="0"/>
              <a:t>www.nrocolightingdesign.com</a:t>
            </a:r>
            <a:endParaRPr lang="en-US"/>
          </a:p>
        </p:txBody>
      </p:sp>
      <p:sp>
        <p:nvSpPr>
          <p:cNvPr id="7" name="Slide Number Placeholder 6"/>
          <p:cNvSpPr>
            <a:spLocks noGrp="1"/>
          </p:cNvSpPr>
          <p:nvPr>
            <p:ph type="sldNum" sz="quarter" idx="12"/>
          </p:nvPr>
        </p:nvSpPr>
        <p:spPr/>
        <p:txBody>
          <a:bodyPr/>
          <a:lstStyle/>
          <a:p>
            <a:fld id="{48A7A90A-09A3-4553-8037-3D10DE577F35}" type="slidenum">
              <a:rPr lang="en-US" smtClean="0"/>
              <a:t>‹#›</a:t>
            </a:fld>
            <a:endParaRPr lang="en-US"/>
          </a:p>
        </p:txBody>
      </p:sp>
    </p:spTree>
    <p:extLst>
      <p:ext uri="{BB962C8B-B14F-4D97-AF65-F5344CB8AC3E}">
        <p14:creationId xmlns:p14="http://schemas.microsoft.com/office/powerpoint/2010/main" val="1169235072"/>
      </p:ext>
    </p:extLst>
  </p:cSld>
  <p:clrMapOvr>
    <a:masterClrMapping/>
  </p:clrMapOvr>
  <p:transition spd="slow">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6F9519-DD82-47BA-8068-83CD584F3A82}" type="datetime1">
              <a:rPr lang="en-US" smtClean="0"/>
              <a:t>9/11/2016</a:t>
            </a:fld>
            <a:endParaRPr lang="en-US"/>
          </a:p>
        </p:txBody>
      </p:sp>
      <p:sp>
        <p:nvSpPr>
          <p:cNvPr id="6" name="Footer Placeholder 5"/>
          <p:cNvSpPr>
            <a:spLocks noGrp="1"/>
          </p:cNvSpPr>
          <p:nvPr>
            <p:ph type="ftr" sz="quarter" idx="11"/>
          </p:nvPr>
        </p:nvSpPr>
        <p:spPr/>
        <p:txBody>
          <a:bodyPr/>
          <a:lstStyle/>
          <a:p>
            <a:r>
              <a:rPr lang="en-US" smtClean="0"/>
              <a:t>www.nrocolightingdesign.com</a:t>
            </a:r>
            <a:endParaRPr lang="en-US"/>
          </a:p>
        </p:txBody>
      </p:sp>
      <p:sp>
        <p:nvSpPr>
          <p:cNvPr id="7" name="Slide Number Placeholder 6"/>
          <p:cNvSpPr>
            <a:spLocks noGrp="1"/>
          </p:cNvSpPr>
          <p:nvPr>
            <p:ph type="sldNum" sz="quarter" idx="12"/>
          </p:nvPr>
        </p:nvSpPr>
        <p:spPr/>
        <p:txBody>
          <a:bodyPr/>
          <a:lstStyle/>
          <a:p>
            <a:fld id="{48A7A90A-09A3-4553-8037-3D10DE577F35}" type="slidenum">
              <a:rPr lang="en-US" smtClean="0"/>
              <a:t>‹#›</a:t>
            </a:fld>
            <a:endParaRPr lang="en-US"/>
          </a:p>
        </p:txBody>
      </p:sp>
    </p:spTree>
    <p:extLst>
      <p:ext uri="{BB962C8B-B14F-4D97-AF65-F5344CB8AC3E}">
        <p14:creationId xmlns:p14="http://schemas.microsoft.com/office/powerpoint/2010/main" val="1334832243"/>
      </p:ext>
    </p:extLst>
  </p:cSld>
  <p:clrMapOvr>
    <a:masterClrMapping/>
  </p:clrMapOvr>
  <p:transition spd="slow">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991075E-7B72-48B9-B8BA-8405269D8099}" type="datetime1">
              <a:rPr lang="en-US" smtClean="0"/>
              <a:t>9/11/2016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www.nrocolightingdesign.com</a:t>
            </a:r>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8A7A90A-09A3-4553-8037-3D10DE577F35}" type="slidenum">
              <a:rPr lang="en-US" smtClean="0"/>
              <a:t>‹#›</a:t>
            </a:fld>
            <a:endParaRPr lang="en-US"/>
          </a:p>
        </p:txBody>
      </p:sp>
    </p:spTree>
    <p:extLst>
      <p:ext uri="{BB962C8B-B14F-4D97-AF65-F5344CB8AC3E}">
        <p14:creationId xmlns:p14="http://schemas.microsoft.com/office/powerpoint/2010/main" val="42528345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4" name="Rectangle 3"/>
          <p:cNvSpPr/>
          <p:nvPr/>
        </p:nvSpPr>
        <p:spPr>
          <a:xfrm>
            <a:off x="6934200" y="4290822"/>
            <a:ext cx="1557528"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1276350"/>
            <a:ext cx="7772400" cy="1102519"/>
          </a:xfrm>
        </p:spPr>
        <p:txBody>
          <a:bodyPr/>
          <a:lstStyle/>
          <a:p>
            <a:r>
              <a:rPr lang="en-US" dirty="0" smtClean="0">
                <a:solidFill>
                  <a:schemeClr val="bg1"/>
                </a:solidFill>
                <a:effectLst>
                  <a:outerShdw blurRad="38100" dist="38100" dir="2700000" algn="tl">
                    <a:srgbClr val="000000">
                      <a:alpha val="43137"/>
                    </a:srgbClr>
                  </a:outerShdw>
                </a:effectLst>
              </a:rPr>
              <a:t>RETAIL LIGHTING DESIGN</a:t>
            </a:r>
            <a:endParaRPr lang="en-US" dirty="0">
              <a:solidFill>
                <a:schemeClr val="bg1"/>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6934200" y="4290822"/>
            <a:ext cx="1600200" cy="381000"/>
          </a:xfrm>
        </p:spPr>
        <p:txBody>
          <a:bodyPr>
            <a:normAutofit fontScale="25000" lnSpcReduction="20000"/>
          </a:bodyPr>
          <a:lstStyle/>
          <a:p>
            <a:r>
              <a:rPr lang="en-US" sz="7400" b="1" u="sng" dirty="0" err="1"/>
              <a:t>Nelca</a:t>
            </a:r>
            <a:r>
              <a:rPr lang="en-US" sz="7400" b="1" u="sng" dirty="0"/>
              <a:t> </a:t>
            </a:r>
            <a:r>
              <a:rPr lang="en-US" sz="7400" b="1" u="sng" dirty="0" err="1"/>
              <a:t>Roco</a:t>
            </a:r>
            <a:r>
              <a:rPr lang="en-US" sz="7200" dirty="0" smtClean="0">
                <a:effectLst/>
              </a:rPr>
              <a:t> </a:t>
            </a:r>
          </a:p>
          <a:p>
            <a:r>
              <a:rPr lang="en-US" sz="2400" dirty="0" smtClean="0">
                <a:effectLst/>
              </a:rPr>
              <a:t>L  I  G  H  T  I  N  G     D  E  S  I  G  N  S</a:t>
            </a:r>
          </a:p>
        </p:txBody>
      </p:sp>
      <p:sp>
        <p:nvSpPr>
          <p:cNvPr id="5" name="TextBox 4"/>
          <p:cNvSpPr txBox="1"/>
          <p:nvPr/>
        </p:nvSpPr>
        <p:spPr>
          <a:xfrm>
            <a:off x="1676400" y="2038350"/>
            <a:ext cx="3886200" cy="369332"/>
          </a:xfrm>
          <a:prstGeom prst="rect">
            <a:avLst/>
          </a:prstGeom>
          <a:noFill/>
        </p:spPr>
        <p:txBody>
          <a:bodyPr wrap="square" rtlCol="0">
            <a:spAutoFit/>
          </a:bodyPr>
          <a:lstStyle/>
          <a:p>
            <a:r>
              <a:rPr lang="en-US" dirty="0" smtClean="0">
                <a:solidFill>
                  <a:schemeClr val="bg1"/>
                </a:solidFill>
              </a:rPr>
              <a:t>The SLL Lighting Handbook, Chapter 12</a:t>
            </a:r>
            <a:endParaRPr lang="en-US" dirty="0">
              <a:solidFill>
                <a:schemeClr val="bg1"/>
              </a:solidFill>
            </a:endParaRPr>
          </a:p>
        </p:txBody>
      </p:sp>
    </p:spTree>
    <p:extLst>
      <p:ext uri="{BB962C8B-B14F-4D97-AF65-F5344CB8AC3E}">
        <p14:creationId xmlns:p14="http://schemas.microsoft.com/office/powerpoint/2010/main" val="3530190309"/>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461963"/>
          </a:xfrm>
        </p:spPr>
        <p:txBody>
          <a:bodyPr/>
          <a:lstStyle/>
          <a:p>
            <a:r>
              <a:rPr lang="en-US" dirty="0" smtClean="0">
                <a:solidFill>
                  <a:schemeClr val="bg1"/>
                </a:solidFill>
                <a:effectLst>
                  <a:outerShdw blurRad="38100" dist="38100" dir="2700000" algn="tl">
                    <a:srgbClr val="000000">
                      <a:alpha val="43137"/>
                    </a:srgbClr>
                  </a:outerShdw>
                </a:effectLst>
              </a:rPr>
              <a:t>RETAIL LIGHTING DESIGN</a:t>
            </a:r>
            <a:endParaRPr lang="en-US"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04800" y="720724"/>
            <a:ext cx="2895600" cy="4022725"/>
          </a:xfrm>
          <a:solidFill>
            <a:schemeClr val="bg1">
              <a:alpha val="75000"/>
            </a:schemeClr>
          </a:solidFill>
          <a:ln w="63500">
            <a:noFill/>
          </a:ln>
        </p:spPr>
        <p:txBody>
          <a:bodyPr>
            <a:normAutofit/>
          </a:bodyPr>
          <a:lstStyle/>
          <a:p>
            <a:pPr marL="0" indent="0">
              <a:buNone/>
            </a:pPr>
            <a:endParaRPr lang="en-US" sz="1600" dirty="0" smtClean="0"/>
          </a:p>
          <a:p>
            <a:pPr marL="0" indent="0">
              <a:buNone/>
            </a:pPr>
            <a:r>
              <a:rPr lang="en-US" sz="1600" b="1" dirty="0" smtClean="0"/>
              <a:t>12.3 Lighting recommendations</a:t>
            </a:r>
            <a:endParaRPr lang="en-US" sz="1600" b="1" dirty="0" smtClean="0"/>
          </a:p>
          <a:p>
            <a:pPr>
              <a:lnSpc>
                <a:spcPct val="200000"/>
              </a:lnSpc>
            </a:pPr>
            <a:r>
              <a:rPr lang="en-US" sz="1600" dirty="0" smtClean="0"/>
              <a:t>Illuminances</a:t>
            </a:r>
            <a:endParaRPr lang="en-US" sz="1600" dirty="0" smtClean="0"/>
          </a:p>
          <a:p>
            <a:pPr>
              <a:lnSpc>
                <a:spcPct val="200000"/>
              </a:lnSpc>
            </a:pPr>
            <a:r>
              <a:rPr lang="en-US" sz="1600" dirty="0" smtClean="0"/>
              <a:t>Illuminance uniformity</a:t>
            </a:r>
            <a:endParaRPr lang="en-US" sz="1600" dirty="0" smtClean="0"/>
          </a:p>
          <a:p>
            <a:pPr>
              <a:lnSpc>
                <a:spcPct val="200000"/>
              </a:lnSpc>
            </a:pPr>
            <a:r>
              <a:rPr lang="en-US" sz="1600" dirty="0" err="1" smtClean="0"/>
              <a:t>Luminances</a:t>
            </a:r>
            <a:endParaRPr lang="en-US" sz="1600" dirty="0" smtClean="0"/>
          </a:p>
          <a:p>
            <a:pPr>
              <a:lnSpc>
                <a:spcPct val="200000"/>
              </a:lnSpc>
            </a:pPr>
            <a:r>
              <a:rPr lang="en-US" sz="1600" dirty="0" smtClean="0"/>
              <a:t>Light source color properties</a:t>
            </a:r>
            <a:endParaRPr lang="en-US" sz="1600" dirty="0" smtClean="0"/>
          </a:p>
        </p:txBody>
      </p:sp>
      <p:sp>
        <p:nvSpPr>
          <p:cNvPr id="7" name="Footer Placeholder 3"/>
          <p:cNvSpPr>
            <a:spLocks noGrp="1"/>
          </p:cNvSpPr>
          <p:nvPr>
            <p:ph type="ftr" sz="quarter" idx="11"/>
          </p:nvPr>
        </p:nvSpPr>
        <p:spPr>
          <a:xfrm>
            <a:off x="7010400" y="4857750"/>
            <a:ext cx="2133600" cy="285750"/>
          </a:xfrm>
        </p:spPr>
        <p:txBody>
          <a:bodyPr/>
          <a:lstStyle/>
          <a:p>
            <a:r>
              <a:rPr lang="en-US" sz="1000" dirty="0" smtClean="0">
                <a:solidFill>
                  <a:schemeClr val="bg1"/>
                </a:solidFill>
              </a:rPr>
              <a:t>www.nrocolightingdesign.com</a:t>
            </a:r>
            <a:endParaRPr lang="en-US" sz="1000" dirty="0">
              <a:solidFill>
                <a:schemeClr val="bg1"/>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509195369"/>
              </p:ext>
            </p:extLst>
          </p:nvPr>
        </p:nvGraphicFramePr>
        <p:xfrm>
          <a:off x="3352800" y="1962150"/>
          <a:ext cx="5410200" cy="2621280"/>
        </p:xfrm>
        <a:graphic>
          <a:graphicData uri="http://schemas.openxmlformats.org/drawingml/2006/table">
            <a:tbl>
              <a:tblPr firstRow="1" bandRow="1">
                <a:tableStyleId>{5C22544A-7EE6-4342-B048-85BDC9FD1C3A}</a:tableStyleId>
              </a:tblPr>
              <a:tblGrid>
                <a:gridCol w="2133600"/>
                <a:gridCol w="3276600"/>
              </a:tblGrid>
              <a:tr h="350520">
                <a:tc>
                  <a:txBody>
                    <a:bodyPr/>
                    <a:lstStyle/>
                    <a:p>
                      <a:pPr algn="ctr"/>
                      <a:r>
                        <a:rPr lang="en-US" sz="1400" dirty="0" smtClean="0"/>
                        <a:t>Luminance Ratio</a:t>
                      </a:r>
                      <a:r>
                        <a:rPr lang="en-US" sz="1400" baseline="0" dirty="0" smtClean="0"/>
                        <a:t> (accent/background)</a:t>
                      </a:r>
                      <a:endParaRPr lang="en-US" sz="1400" dirty="0"/>
                    </a:p>
                  </a:txBody>
                  <a:tcPr>
                    <a:solidFill>
                      <a:schemeClr val="tx1">
                        <a:lumMod val="50000"/>
                        <a:lumOff val="50000"/>
                      </a:schemeClr>
                    </a:solidFill>
                  </a:tcPr>
                </a:tc>
                <a:tc>
                  <a:txBody>
                    <a:bodyPr/>
                    <a:lstStyle/>
                    <a:p>
                      <a:pPr algn="ctr"/>
                      <a:r>
                        <a:rPr lang="en-US" sz="1400" dirty="0" smtClean="0"/>
                        <a:t>Strength of accenting</a:t>
                      </a:r>
                      <a:endParaRPr lang="en-US" sz="1400" dirty="0"/>
                    </a:p>
                  </a:txBody>
                  <a:tcPr>
                    <a:solidFill>
                      <a:schemeClr val="tx1">
                        <a:lumMod val="50000"/>
                        <a:lumOff val="50000"/>
                      </a:schemeClr>
                    </a:solidFill>
                  </a:tcPr>
                </a:tc>
              </a:tr>
              <a:tr h="350520">
                <a:tc>
                  <a:txBody>
                    <a:bodyPr/>
                    <a:lstStyle/>
                    <a:p>
                      <a:r>
                        <a:rPr lang="en-US" sz="1400" dirty="0" smtClean="0"/>
                        <a:t>1</a:t>
                      </a:r>
                      <a:endParaRPr lang="en-US" sz="1400" dirty="0"/>
                    </a:p>
                  </a:txBody>
                  <a:tcPr>
                    <a:solidFill>
                      <a:schemeClr val="accent6">
                        <a:lumMod val="20000"/>
                        <a:lumOff val="80000"/>
                      </a:schemeClr>
                    </a:solidFill>
                  </a:tcPr>
                </a:tc>
                <a:tc>
                  <a:txBody>
                    <a:bodyPr/>
                    <a:lstStyle/>
                    <a:p>
                      <a:r>
                        <a:rPr lang="en-US" sz="1400" dirty="0" smtClean="0"/>
                        <a:t>None</a:t>
                      </a:r>
                      <a:endParaRPr lang="en-US" sz="1400" dirty="0"/>
                    </a:p>
                  </a:txBody>
                  <a:tcPr>
                    <a:solidFill>
                      <a:schemeClr val="accent6">
                        <a:lumMod val="20000"/>
                        <a:lumOff val="80000"/>
                      </a:schemeClr>
                    </a:solidFill>
                  </a:tcPr>
                </a:tc>
              </a:tr>
              <a:tr h="350520">
                <a:tc>
                  <a:txBody>
                    <a:bodyPr/>
                    <a:lstStyle/>
                    <a:p>
                      <a:r>
                        <a:rPr lang="en-US" sz="1400" dirty="0" smtClean="0"/>
                        <a:t>2</a:t>
                      </a:r>
                      <a:endParaRPr lang="en-US" sz="1400" dirty="0"/>
                    </a:p>
                  </a:txBody>
                  <a:tcPr>
                    <a:solidFill>
                      <a:schemeClr val="bg1">
                        <a:lumMod val="85000"/>
                      </a:schemeClr>
                    </a:solidFill>
                  </a:tcPr>
                </a:tc>
                <a:tc>
                  <a:txBody>
                    <a:bodyPr/>
                    <a:lstStyle/>
                    <a:p>
                      <a:r>
                        <a:rPr lang="en-US" sz="1400" dirty="0" smtClean="0"/>
                        <a:t>Noticeable</a:t>
                      </a:r>
                      <a:endParaRPr lang="en-US" sz="1400" dirty="0"/>
                    </a:p>
                  </a:txBody>
                  <a:tcPr>
                    <a:solidFill>
                      <a:schemeClr val="bg1">
                        <a:lumMod val="85000"/>
                      </a:schemeClr>
                    </a:solidFill>
                  </a:tcPr>
                </a:tc>
              </a:tr>
              <a:tr h="350520">
                <a:tc>
                  <a:txBody>
                    <a:bodyPr/>
                    <a:lstStyle/>
                    <a:p>
                      <a:r>
                        <a:rPr lang="en-US" sz="1400" dirty="0" smtClean="0"/>
                        <a:t>5</a:t>
                      </a:r>
                      <a:endParaRPr lang="en-US" sz="1400" dirty="0"/>
                    </a:p>
                  </a:txBody>
                  <a:tcPr>
                    <a:solidFill>
                      <a:schemeClr val="accent6">
                        <a:lumMod val="20000"/>
                        <a:lumOff val="80000"/>
                      </a:schemeClr>
                    </a:solidFill>
                  </a:tcPr>
                </a:tc>
                <a:tc>
                  <a:txBody>
                    <a:bodyPr/>
                    <a:lstStyle/>
                    <a:p>
                      <a:r>
                        <a:rPr lang="en-US" sz="1400" dirty="0" smtClean="0"/>
                        <a:t>Low</a:t>
                      </a:r>
                      <a:r>
                        <a:rPr lang="en-US" sz="1400" baseline="0" dirty="0" smtClean="0"/>
                        <a:t> theatrical</a:t>
                      </a:r>
                      <a:endParaRPr lang="en-US" sz="1400" dirty="0"/>
                    </a:p>
                  </a:txBody>
                  <a:tcPr>
                    <a:solidFill>
                      <a:schemeClr val="accent6">
                        <a:lumMod val="20000"/>
                        <a:lumOff val="80000"/>
                      </a:schemeClr>
                    </a:solidFill>
                  </a:tcPr>
                </a:tc>
              </a:tr>
              <a:tr h="350520">
                <a:tc>
                  <a:txBody>
                    <a:bodyPr/>
                    <a:lstStyle/>
                    <a:p>
                      <a:r>
                        <a:rPr lang="en-US" sz="1400" dirty="0" smtClean="0"/>
                        <a:t>15</a:t>
                      </a:r>
                      <a:endParaRPr lang="en-US" sz="1400" dirty="0"/>
                    </a:p>
                  </a:txBody>
                  <a:tcPr>
                    <a:solidFill>
                      <a:schemeClr val="bg1">
                        <a:lumMod val="85000"/>
                      </a:schemeClr>
                    </a:solidFill>
                  </a:tcPr>
                </a:tc>
                <a:tc>
                  <a:txBody>
                    <a:bodyPr/>
                    <a:lstStyle/>
                    <a:p>
                      <a:r>
                        <a:rPr lang="en-US" sz="1400" dirty="0" smtClean="0"/>
                        <a:t>Theatrical</a:t>
                      </a:r>
                    </a:p>
                  </a:txBody>
                  <a:tcPr>
                    <a:solidFill>
                      <a:schemeClr val="bg1">
                        <a:lumMod val="85000"/>
                      </a:schemeClr>
                    </a:solidFill>
                  </a:tcPr>
                </a:tc>
              </a:tr>
              <a:tr h="350520">
                <a:tc>
                  <a:txBody>
                    <a:bodyPr/>
                    <a:lstStyle/>
                    <a:p>
                      <a:r>
                        <a:rPr lang="en-US" sz="1400" dirty="0" smtClean="0"/>
                        <a:t>30</a:t>
                      </a:r>
                      <a:endParaRPr lang="en-US" sz="1400" dirty="0"/>
                    </a:p>
                  </a:txBody>
                  <a:tcPr>
                    <a:solidFill>
                      <a:schemeClr val="accent6">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Dramatic</a:t>
                      </a:r>
                    </a:p>
                  </a:txBody>
                  <a:tcPr>
                    <a:solidFill>
                      <a:schemeClr val="accent6">
                        <a:lumMod val="20000"/>
                        <a:lumOff val="80000"/>
                      </a:schemeClr>
                    </a:solidFill>
                  </a:tcPr>
                </a:tc>
              </a:tr>
              <a:tr h="350520">
                <a:tc>
                  <a:txBody>
                    <a:bodyPr/>
                    <a:lstStyle/>
                    <a:p>
                      <a:r>
                        <a:rPr lang="en-US" sz="1400" dirty="0" smtClean="0"/>
                        <a:t>&gt;50</a:t>
                      </a:r>
                      <a:endParaRPr lang="en-US" sz="1400" dirty="0"/>
                    </a:p>
                  </a:txBody>
                  <a:tcPr>
                    <a:solidFill>
                      <a:schemeClr val="bg1">
                        <a:lumMod val="85000"/>
                      </a:schemeClr>
                    </a:solidFill>
                  </a:tcPr>
                </a:tc>
                <a:tc>
                  <a:txBody>
                    <a:bodyPr/>
                    <a:lstStyle/>
                    <a:p>
                      <a:r>
                        <a:rPr lang="en-US" sz="1400" dirty="0" smtClean="0"/>
                        <a:t>Very dramatic</a:t>
                      </a:r>
                    </a:p>
                  </a:txBody>
                  <a:tcPr>
                    <a:solidFill>
                      <a:schemeClr val="bg1">
                        <a:lumMod val="85000"/>
                      </a:schemeClr>
                    </a:solidFill>
                  </a:tcPr>
                </a:tc>
              </a:tr>
            </a:tbl>
          </a:graphicData>
        </a:graphic>
      </p:graphicFrame>
      <p:sp>
        <p:nvSpPr>
          <p:cNvPr id="4" name="TextBox 3"/>
          <p:cNvSpPr txBox="1"/>
          <p:nvPr/>
        </p:nvSpPr>
        <p:spPr>
          <a:xfrm>
            <a:off x="3352800" y="895350"/>
            <a:ext cx="5410200" cy="523220"/>
          </a:xfrm>
          <a:prstGeom prst="rect">
            <a:avLst/>
          </a:prstGeom>
          <a:solidFill>
            <a:schemeClr val="bg1">
              <a:lumMod val="95000"/>
              <a:alpha val="85000"/>
            </a:schemeClr>
          </a:solidFill>
          <a:ln>
            <a:noFill/>
          </a:ln>
        </p:spPr>
        <p:txBody>
          <a:bodyPr wrap="square" rtlCol="0">
            <a:spAutoFit/>
          </a:bodyPr>
          <a:lstStyle/>
          <a:p>
            <a:r>
              <a:rPr lang="en-US" sz="1400" dirty="0" smtClean="0"/>
              <a:t>The luminance of the merchandize lit has to be higher than the luminance  of its immediate background.</a:t>
            </a:r>
            <a:endParaRPr lang="en-US" sz="1400" dirty="0"/>
          </a:p>
        </p:txBody>
      </p:sp>
      <p:sp>
        <p:nvSpPr>
          <p:cNvPr id="9" name="Rectangle 8"/>
          <p:cNvSpPr/>
          <p:nvPr/>
        </p:nvSpPr>
        <p:spPr>
          <a:xfrm>
            <a:off x="3276600" y="742950"/>
            <a:ext cx="5562600" cy="3962400"/>
          </a:xfrm>
          <a:prstGeom prst="rect">
            <a:avLst/>
          </a:prstGeom>
          <a:noFill/>
          <a:ln w="6350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352800" y="1657350"/>
            <a:ext cx="5181600" cy="307777"/>
          </a:xfrm>
          <a:prstGeom prst="rect">
            <a:avLst/>
          </a:prstGeom>
          <a:solidFill>
            <a:schemeClr val="bg1">
              <a:lumMod val="95000"/>
              <a:alpha val="85000"/>
            </a:schemeClr>
          </a:solidFill>
          <a:ln>
            <a:noFill/>
          </a:ln>
        </p:spPr>
        <p:txBody>
          <a:bodyPr wrap="square" rtlCol="0">
            <a:spAutoFit/>
          </a:bodyPr>
          <a:lstStyle/>
          <a:p>
            <a:r>
              <a:rPr lang="en-US" sz="1400" dirty="0"/>
              <a:t>Table 12.2  Luminance ratios for different strengths of accent lighting</a:t>
            </a:r>
            <a:endParaRPr lang="en-US" sz="1400" dirty="0"/>
          </a:p>
        </p:txBody>
      </p:sp>
    </p:spTree>
    <p:extLst>
      <p:ext uri="{BB962C8B-B14F-4D97-AF65-F5344CB8AC3E}">
        <p14:creationId xmlns:p14="http://schemas.microsoft.com/office/powerpoint/2010/main" val="4562310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461963"/>
          </a:xfrm>
        </p:spPr>
        <p:txBody>
          <a:bodyPr/>
          <a:lstStyle/>
          <a:p>
            <a:r>
              <a:rPr lang="en-US" dirty="0" smtClean="0">
                <a:solidFill>
                  <a:schemeClr val="bg1"/>
                </a:solidFill>
                <a:effectLst>
                  <a:outerShdw blurRad="38100" dist="38100" dir="2700000" algn="tl">
                    <a:srgbClr val="000000">
                      <a:alpha val="43137"/>
                    </a:srgbClr>
                  </a:outerShdw>
                </a:effectLst>
              </a:rPr>
              <a:t>RETAIL LIGHTING DESIGN</a:t>
            </a:r>
            <a:endParaRPr lang="en-US"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04800" y="720724"/>
            <a:ext cx="2895600" cy="4022725"/>
          </a:xfrm>
          <a:solidFill>
            <a:schemeClr val="bg1">
              <a:alpha val="75000"/>
            </a:schemeClr>
          </a:solidFill>
          <a:ln w="63500">
            <a:noFill/>
          </a:ln>
        </p:spPr>
        <p:txBody>
          <a:bodyPr>
            <a:normAutofit/>
          </a:bodyPr>
          <a:lstStyle/>
          <a:p>
            <a:pPr marL="0" indent="0">
              <a:buNone/>
            </a:pPr>
            <a:endParaRPr lang="en-US" sz="1600" b="1" dirty="0" smtClean="0"/>
          </a:p>
          <a:p>
            <a:pPr marL="0" indent="0">
              <a:buNone/>
            </a:pPr>
            <a:r>
              <a:rPr lang="en-US" sz="1600" b="1" dirty="0" smtClean="0"/>
              <a:t>12.3 </a:t>
            </a:r>
            <a:r>
              <a:rPr lang="en-US" sz="1600" b="1" dirty="0"/>
              <a:t>Lighting recommendations</a:t>
            </a:r>
          </a:p>
          <a:p>
            <a:pPr>
              <a:lnSpc>
                <a:spcPct val="200000"/>
              </a:lnSpc>
            </a:pPr>
            <a:r>
              <a:rPr lang="en-US" sz="1600" dirty="0"/>
              <a:t>Illuminances</a:t>
            </a:r>
          </a:p>
          <a:p>
            <a:pPr>
              <a:lnSpc>
                <a:spcPct val="200000"/>
              </a:lnSpc>
            </a:pPr>
            <a:r>
              <a:rPr lang="en-US" sz="1600" dirty="0"/>
              <a:t>Illuminance uniformity</a:t>
            </a:r>
          </a:p>
          <a:p>
            <a:pPr>
              <a:lnSpc>
                <a:spcPct val="200000"/>
              </a:lnSpc>
            </a:pPr>
            <a:r>
              <a:rPr lang="en-US" sz="1600" dirty="0" err="1"/>
              <a:t>Luminances</a:t>
            </a:r>
            <a:endParaRPr lang="en-US" sz="1600" dirty="0"/>
          </a:p>
          <a:p>
            <a:pPr>
              <a:lnSpc>
                <a:spcPct val="200000"/>
              </a:lnSpc>
            </a:pPr>
            <a:r>
              <a:rPr lang="en-US" sz="1600" dirty="0"/>
              <a:t>Light source </a:t>
            </a:r>
            <a:r>
              <a:rPr lang="en-US" sz="1600" dirty="0" smtClean="0"/>
              <a:t>color </a:t>
            </a:r>
            <a:r>
              <a:rPr lang="en-US" sz="1600" dirty="0"/>
              <a:t>properties</a:t>
            </a:r>
          </a:p>
          <a:p>
            <a:endParaRPr lang="en-US" sz="1600" dirty="0" smtClean="0"/>
          </a:p>
        </p:txBody>
      </p:sp>
      <p:sp>
        <p:nvSpPr>
          <p:cNvPr id="7" name="Footer Placeholder 3"/>
          <p:cNvSpPr>
            <a:spLocks noGrp="1"/>
          </p:cNvSpPr>
          <p:nvPr>
            <p:ph type="ftr" sz="quarter" idx="11"/>
          </p:nvPr>
        </p:nvSpPr>
        <p:spPr>
          <a:xfrm>
            <a:off x="7010400" y="4857750"/>
            <a:ext cx="2133600" cy="285750"/>
          </a:xfrm>
        </p:spPr>
        <p:txBody>
          <a:bodyPr/>
          <a:lstStyle/>
          <a:p>
            <a:r>
              <a:rPr lang="en-US" sz="1000" dirty="0" smtClean="0">
                <a:solidFill>
                  <a:schemeClr val="bg1"/>
                </a:solidFill>
              </a:rPr>
              <a:t>www.nrocolightingdesign.com</a:t>
            </a:r>
            <a:endParaRPr lang="en-US" sz="1000" dirty="0">
              <a:solidFill>
                <a:schemeClr val="bg1"/>
              </a:solidFill>
            </a:endParaRPr>
          </a:p>
        </p:txBody>
      </p:sp>
      <p:sp>
        <p:nvSpPr>
          <p:cNvPr id="4" name="Rectangle 3"/>
          <p:cNvSpPr/>
          <p:nvPr/>
        </p:nvSpPr>
        <p:spPr>
          <a:xfrm>
            <a:off x="3276600" y="742950"/>
            <a:ext cx="5562600" cy="3962400"/>
          </a:xfrm>
          <a:prstGeom prst="rect">
            <a:avLst/>
          </a:prstGeom>
          <a:noFill/>
          <a:ln w="6350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a:spLocks/>
          </p:cNvSpPr>
          <p:nvPr/>
        </p:nvSpPr>
        <p:spPr>
          <a:xfrm>
            <a:off x="3657600" y="1047750"/>
            <a:ext cx="4876800" cy="838200"/>
          </a:xfrm>
          <a:prstGeom prst="rect">
            <a:avLst/>
          </a:prstGeom>
          <a:solidFill>
            <a:schemeClr val="bg1">
              <a:alpha val="85000"/>
            </a:schemeClr>
          </a:solidFill>
        </p:spPr>
        <p:txBody>
          <a:bodyPr wrap="square" rtlCol="0">
            <a:noAutofit/>
          </a:bodyPr>
          <a:lstStyle/>
          <a:p>
            <a:pPr algn="ctr"/>
            <a:r>
              <a:rPr lang="en-US" sz="1600" dirty="0" smtClean="0"/>
              <a:t>A cool light  appearance tends to convey a business-like atmosphere while a warm color appearance indicates a homely feel.</a:t>
            </a:r>
          </a:p>
        </p:txBody>
      </p:sp>
      <p:sp>
        <p:nvSpPr>
          <p:cNvPr id="9" name="TextBox 8"/>
          <p:cNvSpPr txBox="1">
            <a:spLocks/>
          </p:cNvSpPr>
          <p:nvPr/>
        </p:nvSpPr>
        <p:spPr>
          <a:xfrm>
            <a:off x="3657600" y="2343150"/>
            <a:ext cx="4876800" cy="609600"/>
          </a:xfrm>
          <a:prstGeom prst="rect">
            <a:avLst/>
          </a:prstGeom>
          <a:solidFill>
            <a:schemeClr val="bg1">
              <a:alpha val="85000"/>
            </a:schemeClr>
          </a:solidFill>
        </p:spPr>
        <p:txBody>
          <a:bodyPr wrap="square" rtlCol="0">
            <a:noAutofit/>
          </a:bodyPr>
          <a:lstStyle/>
          <a:p>
            <a:pPr algn="ctr"/>
            <a:r>
              <a:rPr lang="en-US" sz="1600" dirty="0" err="1" smtClean="0"/>
              <a:t>Colour</a:t>
            </a:r>
            <a:r>
              <a:rPr lang="en-US" sz="1600" dirty="0" smtClean="0"/>
              <a:t> rendering index (CRI) greater than 80 should be used in retail premises.</a:t>
            </a:r>
          </a:p>
        </p:txBody>
      </p:sp>
      <p:sp>
        <p:nvSpPr>
          <p:cNvPr id="10" name="TextBox 9"/>
          <p:cNvSpPr txBox="1">
            <a:spLocks/>
          </p:cNvSpPr>
          <p:nvPr/>
        </p:nvSpPr>
        <p:spPr>
          <a:xfrm>
            <a:off x="3657600" y="3272028"/>
            <a:ext cx="4876800" cy="823722"/>
          </a:xfrm>
          <a:prstGeom prst="rect">
            <a:avLst/>
          </a:prstGeom>
          <a:solidFill>
            <a:schemeClr val="bg1">
              <a:alpha val="85000"/>
            </a:schemeClr>
          </a:solidFill>
        </p:spPr>
        <p:txBody>
          <a:bodyPr wrap="square" rtlCol="0">
            <a:noAutofit/>
          </a:bodyPr>
          <a:lstStyle/>
          <a:p>
            <a:pPr algn="ctr"/>
            <a:r>
              <a:rPr lang="en-US" sz="1600" dirty="0" smtClean="0"/>
              <a:t>It is important to choose a light source with </a:t>
            </a:r>
            <a:r>
              <a:rPr lang="en-US" sz="1600" dirty="0" err="1" smtClean="0"/>
              <a:t>colour</a:t>
            </a:r>
            <a:r>
              <a:rPr lang="en-US" sz="1600" dirty="0" smtClean="0"/>
              <a:t> rendering properties that gives an appealing appearance to human skin.</a:t>
            </a:r>
          </a:p>
        </p:txBody>
      </p:sp>
    </p:spTree>
    <p:extLst>
      <p:ext uri="{BB962C8B-B14F-4D97-AF65-F5344CB8AC3E}">
        <p14:creationId xmlns:p14="http://schemas.microsoft.com/office/powerpoint/2010/main" val="35589217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461963"/>
          </a:xfrm>
        </p:spPr>
        <p:txBody>
          <a:bodyPr/>
          <a:lstStyle/>
          <a:p>
            <a:r>
              <a:rPr lang="en-US" dirty="0" smtClean="0">
                <a:solidFill>
                  <a:schemeClr val="bg1"/>
                </a:solidFill>
                <a:effectLst>
                  <a:outerShdw blurRad="38100" dist="38100" dir="2700000" algn="tl">
                    <a:srgbClr val="000000">
                      <a:alpha val="43137"/>
                    </a:srgbClr>
                  </a:outerShdw>
                </a:effectLst>
              </a:rPr>
              <a:t>RETAIL LIGHTING DESIGN</a:t>
            </a:r>
            <a:endParaRPr lang="en-US"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04800" y="720724"/>
            <a:ext cx="2895600" cy="4022725"/>
          </a:xfrm>
          <a:solidFill>
            <a:schemeClr val="bg1">
              <a:alpha val="75000"/>
            </a:schemeClr>
          </a:solidFill>
          <a:ln w="63500">
            <a:noFill/>
          </a:ln>
        </p:spPr>
        <p:txBody>
          <a:bodyPr>
            <a:normAutofit/>
          </a:bodyPr>
          <a:lstStyle/>
          <a:p>
            <a:pPr marL="0" indent="0">
              <a:buNone/>
            </a:pPr>
            <a:endParaRPr lang="en-US" sz="1600" dirty="0" smtClean="0"/>
          </a:p>
          <a:p>
            <a:pPr marL="0" indent="0">
              <a:buNone/>
            </a:pPr>
            <a:r>
              <a:rPr lang="en-US" sz="1600" b="1" dirty="0" smtClean="0"/>
              <a:t>12.4  </a:t>
            </a:r>
            <a:r>
              <a:rPr lang="en-US" sz="1600" b="1" dirty="0"/>
              <a:t>Approaches to retail lighting</a:t>
            </a:r>
          </a:p>
          <a:p>
            <a:pPr>
              <a:lnSpc>
                <a:spcPct val="200000"/>
              </a:lnSpc>
            </a:pPr>
            <a:r>
              <a:rPr lang="en-US" sz="1600" dirty="0"/>
              <a:t>General lighting</a:t>
            </a:r>
          </a:p>
          <a:p>
            <a:pPr>
              <a:lnSpc>
                <a:spcPct val="200000"/>
              </a:lnSpc>
            </a:pPr>
            <a:r>
              <a:rPr lang="en-US" sz="1600" dirty="0"/>
              <a:t>Accent lighting</a:t>
            </a:r>
          </a:p>
          <a:p>
            <a:pPr>
              <a:lnSpc>
                <a:spcPct val="200000"/>
              </a:lnSpc>
            </a:pPr>
            <a:r>
              <a:rPr lang="en-US" sz="1600" dirty="0"/>
              <a:t>Display lighting</a:t>
            </a:r>
            <a:endParaRPr lang="en-US" sz="1200" dirty="0"/>
          </a:p>
        </p:txBody>
      </p:sp>
      <p:sp>
        <p:nvSpPr>
          <p:cNvPr id="8" name="Text Placeholder 7"/>
          <p:cNvSpPr>
            <a:spLocks noGrp="1"/>
          </p:cNvSpPr>
          <p:nvPr>
            <p:ph type="body" sz="half" idx="2"/>
          </p:nvPr>
        </p:nvSpPr>
        <p:spPr>
          <a:xfrm>
            <a:off x="3276600" y="742950"/>
            <a:ext cx="5562600" cy="3962400"/>
          </a:xfrm>
          <a:ln w="63500" cap="sq" cmpd="sng">
            <a:solidFill>
              <a:schemeClr val="bg1"/>
            </a:solidFill>
            <a:miter lim="800000"/>
          </a:ln>
        </p:spPr>
        <p:txBody>
          <a:bodyPr/>
          <a:lstStyle/>
          <a:p>
            <a:endParaRPr lang="en-US" dirty="0"/>
          </a:p>
        </p:txBody>
      </p:sp>
      <p:sp>
        <p:nvSpPr>
          <p:cNvPr id="7" name="Footer Placeholder 3"/>
          <p:cNvSpPr>
            <a:spLocks noGrp="1"/>
          </p:cNvSpPr>
          <p:nvPr>
            <p:ph type="ftr" sz="quarter" idx="11"/>
          </p:nvPr>
        </p:nvSpPr>
        <p:spPr>
          <a:xfrm>
            <a:off x="7010400" y="4857750"/>
            <a:ext cx="2133600" cy="285750"/>
          </a:xfrm>
        </p:spPr>
        <p:txBody>
          <a:bodyPr/>
          <a:lstStyle/>
          <a:p>
            <a:r>
              <a:rPr lang="en-US" sz="1000" dirty="0" smtClean="0">
                <a:solidFill>
                  <a:schemeClr val="bg1"/>
                </a:solidFill>
              </a:rPr>
              <a:t>www.nrocolightingdesign.com</a:t>
            </a:r>
            <a:endParaRPr lang="en-US" sz="1000" dirty="0">
              <a:solidFill>
                <a:schemeClr val="bg1"/>
              </a:solidFill>
            </a:endParaRPr>
          </a:p>
        </p:txBody>
      </p:sp>
    </p:spTree>
    <p:extLst>
      <p:ext uri="{BB962C8B-B14F-4D97-AF65-F5344CB8AC3E}">
        <p14:creationId xmlns:p14="http://schemas.microsoft.com/office/powerpoint/2010/main" val="456231026"/>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461963"/>
          </a:xfrm>
        </p:spPr>
        <p:txBody>
          <a:bodyPr/>
          <a:lstStyle/>
          <a:p>
            <a:r>
              <a:rPr lang="en-US" dirty="0" smtClean="0">
                <a:solidFill>
                  <a:schemeClr val="bg1"/>
                </a:solidFill>
                <a:effectLst>
                  <a:outerShdw blurRad="38100" dist="38100" dir="2700000" algn="tl">
                    <a:srgbClr val="000000">
                      <a:alpha val="43137"/>
                    </a:srgbClr>
                  </a:outerShdw>
                </a:effectLst>
              </a:rPr>
              <a:t>RETAIL LIGHTING DESIGN</a:t>
            </a:r>
            <a:endParaRPr lang="en-US"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04800" y="720724"/>
            <a:ext cx="2895600" cy="4022725"/>
          </a:xfrm>
          <a:solidFill>
            <a:schemeClr val="bg1">
              <a:alpha val="75000"/>
            </a:schemeClr>
          </a:solidFill>
          <a:ln w="63500">
            <a:noFill/>
          </a:ln>
        </p:spPr>
        <p:txBody>
          <a:bodyPr>
            <a:normAutofit/>
          </a:bodyPr>
          <a:lstStyle/>
          <a:p>
            <a:pPr marL="0" indent="0">
              <a:buNone/>
            </a:pPr>
            <a:endParaRPr lang="en-US" sz="1600" dirty="0" smtClean="0"/>
          </a:p>
          <a:p>
            <a:pPr marL="0" indent="0">
              <a:buNone/>
            </a:pPr>
            <a:r>
              <a:rPr lang="en-US" sz="1600" b="1" dirty="0"/>
              <a:t>12.4 </a:t>
            </a:r>
            <a:r>
              <a:rPr lang="en-US" sz="1600" b="1" dirty="0" smtClean="0"/>
              <a:t> Approaches </a:t>
            </a:r>
            <a:r>
              <a:rPr lang="en-US" sz="1600" b="1" dirty="0"/>
              <a:t>to retail lighting</a:t>
            </a:r>
          </a:p>
          <a:p>
            <a:pPr>
              <a:lnSpc>
                <a:spcPct val="200000"/>
              </a:lnSpc>
            </a:pPr>
            <a:r>
              <a:rPr lang="en-US" sz="1600" dirty="0"/>
              <a:t>General lighting</a:t>
            </a:r>
          </a:p>
          <a:p>
            <a:pPr>
              <a:lnSpc>
                <a:spcPct val="200000"/>
              </a:lnSpc>
            </a:pPr>
            <a:r>
              <a:rPr lang="en-US" sz="1600" dirty="0"/>
              <a:t>Accent lighting</a:t>
            </a:r>
          </a:p>
          <a:p>
            <a:pPr>
              <a:lnSpc>
                <a:spcPct val="200000"/>
              </a:lnSpc>
            </a:pPr>
            <a:r>
              <a:rPr lang="en-US" sz="1600" dirty="0"/>
              <a:t>Display lighting</a:t>
            </a:r>
            <a:endParaRPr lang="en-US" sz="1200" dirty="0"/>
          </a:p>
        </p:txBody>
      </p:sp>
      <p:sp>
        <p:nvSpPr>
          <p:cNvPr id="7" name="Footer Placeholder 3"/>
          <p:cNvSpPr>
            <a:spLocks noGrp="1"/>
          </p:cNvSpPr>
          <p:nvPr>
            <p:ph type="ftr" sz="quarter" idx="11"/>
          </p:nvPr>
        </p:nvSpPr>
        <p:spPr>
          <a:xfrm>
            <a:off x="7010400" y="4857750"/>
            <a:ext cx="2133600" cy="285750"/>
          </a:xfrm>
        </p:spPr>
        <p:txBody>
          <a:bodyPr/>
          <a:lstStyle/>
          <a:p>
            <a:r>
              <a:rPr lang="en-US" sz="1000" dirty="0" smtClean="0">
                <a:solidFill>
                  <a:schemeClr val="bg1"/>
                </a:solidFill>
              </a:rPr>
              <a:t>www.nrocolightingdesign.com</a:t>
            </a:r>
            <a:endParaRPr lang="en-US" sz="1000" dirty="0">
              <a:solidFill>
                <a:schemeClr val="bg1"/>
              </a:solidFill>
            </a:endParaRPr>
          </a:p>
        </p:txBody>
      </p:sp>
      <p:sp>
        <p:nvSpPr>
          <p:cNvPr id="6" name="Rectangle 5"/>
          <p:cNvSpPr/>
          <p:nvPr/>
        </p:nvSpPr>
        <p:spPr>
          <a:xfrm>
            <a:off x="3276600" y="742950"/>
            <a:ext cx="5562600" cy="3962400"/>
          </a:xfrm>
          <a:prstGeom prst="rect">
            <a:avLst/>
          </a:prstGeom>
          <a:noFill/>
          <a:ln w="6350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a:spLocks/>
          </p:cNvSpPr>
          <p:nvPr/>
        </p:nvSpPr>
        <p:spPr>
          <a:xfrm>
            <a:off x="3657600" y="1200150"/>
            <a:ext cx="4876800" cy="1295400"/>
          </a:xfrm>
          <a:prstGeom prst="rect">
            <a:avLst/>
          </a:prstGeom>
          <a:solidFill>
            <a:schemeClr val="bg1">
              <a:alpha val="85000"/>
            </a:schemeClr>
          </a:solidFill>
        </p:spPr>
        <p:txBody>
          <a:bodyPr wrap="square" rtlCol="0">
            <a:noAutofit/>
          </a:bodyPr>
          <a:lstStyle/>
          <a:p>
            <a:pPr algn="ctr"/>
            <a:endParaRPr lang="en-US" sz="1600" dirty="0" smtClean="0"/>
          </a:p>
          <a:p>
            <a:pPr algn="ctr"/>
            <a:r>
              <a:rPr lang="en-US" sz="1600" dirty="0" smtClean="0"/>
              <a:t>The purpose of general lighting is to produce a uniform illuminance over the relevant plane without causing glare.</a:t>
            </a:r>
            <a:endParaRPr lang="en-US" sz="1600" dirty="0"/>
          </a:p>
        </p:txBody>
      </p:sp>
      <p:sp>
        <p:nvSpPr>
          <p:cNvPr id="10" name="TextBox 9"/>
          <p:cNvSpPr txBox="1">
            <a:spLocks/>
          </p:cNvSpPr>
          <p:nvPr/>
        </p:nvSpPr>
        <p:spPr>
          <a:xfrm>
            <a:off x="3657600" y="2647950"/>
            <a:ext cx="4876800" cy="1295400"/>
          </a:xfrm>
          <a:prstGeom prst="rect">
            <a:avLst/>
          </a:prstGeom>
          <a:solidFill>
            <a:schemeClr val="bg1">
              <a:alpha val="85000"/>
            </a:schemeClr>
          </a:solidFill>
        </p:spPr>
        <p:txBody>
          <a:bodyPr wrap="square" rtlCol="0">
            <a:noAutofit/>
          </a:bodyPr>
          <a:lstStyle/>
          <a:p>
            <a:pPr algn="ctr"/>
            <a:endParaRPr lang="en-US" sz="1600" dirty="0" smtClean="0"/>
          </a:p>
          <a:p>
            <a:pPr algn="ctr"/>
            <a:r>
              <a:rPr lang="en-US" sz="1600" dirty="0" smtClean="0"/>
              <a:t>Regardless of the lighting approach used, the appearance of the luminaires needs to be consistent with the style of the shop.</a:t>
            </a:r>
            <a:endParaRPr lang="en-US" sz="1600" dirty="0"/>
          </a:p>
        </p:txBody>
      </p:sp>
    </p:spTree>
    <p:extLst>
      <p:ext uri="{BB962C8B-B14F-4D97-AF65-F5344CB8AC3E}">
        <p14:creationId xmlns:p14="http://schemas.microsoft.com/office/powerpoint/2010/main" val="14673800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461963"/>
          </a:xfrm>
        </p:spPr>
        <p:txBody>
          <a:bodyPr/>
          <a:lstStyle/>
          <a:p>
            <a:r>
              <a:rPr lang="en-US" dirty="0" smtClean="0">
                <a:solidFill>
                  <a:schemeClr val="bg1"/>
                </a:solidFill>
                <a:effectLst>
                  <a:outerShdw blurRad="38100" dist="38100" dir="2700000" algn="tl">
                    <a:srgbClr val="000000">
                      <a:alpha val="43137"/>
                    </a:srgbClr>
                  </a:outerShdw>
                </a:effectLst>
              </a:rPr>
              <a:t>RETAIL LIGHTING DESIGN</a:t>
            </a:r>
            <a:endParaRPr lang="en-US"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04800" y="720724"/>
            <a:ext cx="2895600" cy="4022725"/>
          </a:xfrm>
          <a:solidFill>
            <a:schemeClr val="bg1">
              <a:alpha val="75000"/>
            </a:schemeClr>
          </a:solidFill>
          <a:ln w="63500">
            <a:noFill/>
          </a:ln>
        </p:spPr>
        <p:txBody>
          <a:bodyPr>
            <a:normAutofit/>
          </a:bodyPr>
          <a:lstStyle/>
          <a:p>
            <a:pPr marL="0" indent="0">
              <a:buNone/>
            </a:pPr>
            <a:endParaRPr lang="en-US" sz="1600" dirty="0" smtClean="0"/>
          </a:p>
          <a:p>
            <a:pPr marL="0" indent="0">
              <a:buNone/>
            </a:pPr>
            <a:r>
              <a:rPr lang="en-US" sz="1600" b="1" dirty="0"/>
              <a:t>12.4 </a:t>
            </a:r>
            <a:r>
              <a:rPr lang="en-US" sz="1600" b="1" dirty="0" smtClean="0"/>
              <a:t> Approaches </a:t>
            </a:r>
            <a:r>
              <a:rPr lang="en-US" sz="1600" b="1" dirty="0"/>
              <a:t>to retail lighting</a:t>
            </a:r>
          </a:p>
          <a:p>
            <a:pPr>
              <a:lnSpc>
                <a:spcPct val="200000"/>
              </a:lnSpc>
            </a:pPr>
            <a:r>
              <a:rPr lang="en-US" sz="1600" dirty="0"/>
              <a:t>General lighting</a:t>
            </a:r>
          </a:p>
          <a:p>
            <a:pPr>
              <a:lnSpc>
                <a:spcPct val="200000"/>
              </a:lnSpc>
            </a:pPr>
            <a:r>
              <a:rPr lang="en-US" sz="1600" dirty="0"/>
              <a:t>Accent lighting</a:t>
            </a:r>
          </a:p>
          <a:p>
            <a:pPr>
              <a:lnSpc>
                <a:spcPct val="200000"/>
              </a:lnSpc>
            </a:pPr>
            <a:r>
              <a:rPr lang="en-US" sz="1600" dirty="0"/>
              <a:t>Display lighting</a:t>
            </a:r>
            <a:endParaRPr lang="en-US" sz="1200" dirty="0"/>
          </a:p>
        </p:txBody>
      </p:sp>
      <p:sp>
        <p:nvSpPr>
          <p:cNvPr id="7" name="Footer Placeholder 3"/>
          <p:cNvSpPr>
            <a:spLocks noGrp="1"/>
          </p:cNvSpPr>
          <p:nvPr>
            <p:ph type="ftr" sz="quarter" idx="11"/>
          </p:nvPr>
        </p:nvSpPr>
        <p:spPr>
          <a:xfrm>
            <a:off x="7010400" y="4857750"/>
            <a:ext cx="2133600" cy="285750"/>
          </a:xfrm>
        </p:spPr>
        <p:txBody>
          <a:bodyPr/>
          <a:lstStyle/>
          <a:p>
            <a:r>
              <a:rPr lang="en-US" sz="1000" dirty="0" smtClean="0">
                <a:solidFill>
                  <a:schemeClr val="bg1"/>
                </a:solidFill>
              </a:rPr>
              <a:t>www.nrocolightingdesign.com</a:t>
            </a:r>
            <a:endParaRPr lang="en-US" sz="1000" dirty="0">
              <a:solidFill>
                <a:schemeClr val="bg1"/>
              </a:solidFill>
            </a:endParaRPr>
          </a:p>
        </p:txBody>
      </p:sp>
      <p:sp>
        <p:nvSpPr>
          <p:cNvPr id="6" name="Rectangle 5"/>
          <p:cNvSpPr/>
          <p:nvPr/>
        </p:nvSpPr>
        <p:spPr>
          <a:xfrm>
            <a:off x="3276600" y="742950"/>
            <a:ext cx="5562600" cy="3962400"/>
          </a:xfrm>
          <a:prstGeom prst="rect">
            <a:avLst/>
          </a:prstGeom>
          <a:noFill/>
          <a:ln w="6350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a:spLocks/>
          </p:cNvSpPr>
          <p:nvPr/>
        </p:nvSpPr>
        <p:spPr>
          <a:xfrm>
            <a:off x="3657600" y="1047750"/>
            <a:ext cx="4876800" cy="1676400"/>
          </a:xfrm>
          <a:prstGeom prst="rect">
            <a:avLst/>
          </a:prstGeom>
          <a:solidFill>
            <a:schemeClr val="bg1">
              <a:alpha val="85000"/>
            </a:schemeClr>
          </a:solidFill>
        </p:spPr>
        <p:txBody>
          <a:bodyPr wrap="square" rtlCol="0">
            <a:noAutofit/>
          </a:bodyPr>
          <a:lstStyle/>
          <a:p>
            <a:pPr algn="ctr"/>
            <a:endParaRPr lang="en-US" sz="1600" dirty="0" smtClean="0"/>
          </a:p>
          <a:p>
            <a:pPr algn="ctr"/>
            <a:r>
              <a:rPr lang="en-US" sz="1600" dirty="0" smtClean="0"/>
              <a:t>Accent Lighting is designed to provide additional illuminance on some areas so as to emphasize specific items of merchandize and to provide meaningful variation in brightness and shadow throughout the store.</a:t>
            </a:r>
            <a:endParaRPr lang="en-US" sz="1600" dirty="0"/>
          </a:p>
        </p:txBody>
      </p:sp>
      <p:sp>
        <p:nvSpPr>
          <p:cNvPr id="8" name="TextBox 7"/>
          <p:cNvSpPr txBox="1">
            <a:spLocks/>
          </p:cNvSpPr>
          <p:nvPr/>
        </p:nvSpPr>
        <p:spPr>
          <a:xfrm>
            <a:off x="3666744" y="2952750"/>
            <a:ext cx="4876800" cy="1295400"/>
          </a:xfrm>
          <a:prstGeom prst="rect">
            <a:avLst/>
          </a:prstGeom>
          <a:solidFill>
            <a:schemeClr val="bg1">
              <a:alpha val="85000"/>
            </a:schemeClr>
          </a:solidFill>
        </p:spPr>
        <p:txBody>
          <a:bodyPr wrap="square" rtlCol="0">
            <a:noAutofit/>
          </a:bodyPr>
          <a:lstStyle/>
          <a:p>
            <a:pPr algn="ctr"/>
            <a:endParaRPr lang="en-US" sz="1600" dirty="0" smtClean="0"/>
          </a:p>
          <a:p>
            <a:pPr algn="ctr"/>
            <a:r>
              <a:rPr lang="en-US" sz="1600" dirty="0" smtClean="0"/>
              <a:t>Whatever the form of accent lighting, some flexibility is required.  This is because the nature and aiming will depend on the merchandize to be accented.</a:t>
            </a:r>
            <a:endParaRPr lang="en-US" sz="1600" dirty="0"/>
          </a:p>
        </p:txBody>
      </p:sp>
    </p:spTree>
    <p:extLst>
      <p:ext uri="{BB962C8B-B14F-4D97-AF65-F5344CB8AC3E}">
        <p14:creationId xmlns:p14="http://schemas.microsoft.com/office/powerpoint/2010/main" val="12183965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461963"/>
          </a:xfrm>
        </p:spPr>
        <p:txBody>
          <a:bodyPr/>
          <a:lstStyle/>
          <a:p>
            <a:r>
              <a:rPr lang="en-US" dirty="0" smtClean="0">
                <a:solidFill>
                  <a:schemeClr val="bg1"/>
                </a:solidFill>
                <a:effectLst>
                  <a:outerShdw blurRad="38100" dist="38100" dir="2700000" algn="tl">
                    <a:srgbClr val="000000">
                      <a:alpha val="43137"/>
                    </a:srgbClr>
                  </a:outerShdw>
                </a:effectLst>
              </a:rPr>
              <a:t>RETAIL LIGHTING DESIGN</a:t>
            </a:r>
            <a:endParaRPr lang="en-US"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04800" y="720724"/>
            <a:ext cx="2895600" cy="4022725"/>
          </a:xfrm>
          <a:solidFill>
            <a:schemeClr val="bg1">
              <a:alpha val="75000"/>
            </a:schemeClr>
          </a:solidFill>
          <a:ln w="63500">
            <a:noFill/>
          </a:ln>
        </p:spPr>
        <p:txBody>
          <a:bodyPr>
            <a:normAutofit/>
          </a:bodyPr>
          <a:lstStyle/>
          <a:p>
            <a:pPr marL="0" indent="0">
              <a:buNone/>
            </a:pPr>
            <a:endParaRPr lang="en-US" sz="1600" dirty="0" smtClean="0"/>
          </a:p>
          <a:p>
            <a:pPr marL="0" indent="0">
              <a:buNone/>
            </a:pPr>
            <a:r>
              <a:rPr lang="en-US" sz="1600" b="1" dirty="0"/>
              <a:t>12.4 </a:t>
            </a:r>
            <a:r>
              <a:rPr lang="en-US" sz="1600" b="1" dirty="0" smtClean="0"/>
              <a:t> Approaches </a:t>
            </a:r>
            <a:r>
              <a:rPr lang="en-US" sz="1600" b="1" dirty="0"/>
              <a:t>to retail lighting</a:t>
            </a:r>
          </a:p>
          <a:p>
            <a:pPr>
              <a:lnSpc>
                <a:spcPct val="200000"/>
              </a:lnSpc>
            </a:pPr>
            <a:r>
              <a:rPr lang="en-US" sz="1600" dirty="0"/>
              <a:t>General lighting</a:t>
            </a:r>
          </a:p>
          <a:p>
            <a:pPr>
              <a:lnSpc>
                <a:spcPct val="200000"/>
              </a:lnSpc>
            </a:pPr>
            <a:r>
              <a:rPr lang="en-US" sz="1600" dirty="0"/>
              <a:t>Accent lighting</a:t>
            </a:r>
          </a:p>
          <a:p>
            <a:pPr>
              <a:lnSpc>
                <a:spcPct val="200000"/>
              </a:lnSpc>
            </a:pPr>
            <a:r>
              <a:rPr lang="en-US" sz="1600" dirty="0"/>
              <a:t>Display lighting</a:t>
            </a:r>
            <a:endParaRPr lang="en-US" sz="1200" dirty="0"/>
          </a:p>
        </p:txBody>
      </p:sp>
      <p:sp>
        <p:nvSpPr>
          <p:cNvPr id="7" name="Footer Placeholder 3"/>
          <p:cNvSpPr>
            <a:spLocks noGrp="1"/>
          </p:cNvSpPr>
          <p:nvPr>
            <p:ph type="ftr" sz="quarter" idx="11"/>
          </p:nvPr>
        </p:nvSpPr>
        <p:spPr>
          <a:xfrm>
            <a:off x="7010400" y="4857750"/>
            <a:ext cx="2133600" cy="285750"/>
          </a:xfrm>
        </p:spPr>
        <p:txBody>
          <a:bodyPr/>
          <a:lstStyle/>
          <a:p>
            <a:r>
              <a:rPr lang="en-US" sz="1000" dirty="0" smtClean="0">
                <a:solidFill>
                  <a:schemeClr val="bg1"/>
                </a:solidFill>
              </a:rPr>
              <a:t>www.nrocolightingdesign.com</a:t>
            </a:r>
            <a:endParaRPr lang="en-US" sz="1000" dirty="0">
              <a:solidFill>
                <a:schemeClr val="bg1"/>
              </a:solidFill>
            </a:endParaRPr>
          </a:p>
        </p:txBody>
      </p:sp>
      <p:sp>
        <p:nvSpPr>
          <p:cNvPr id="6" name="Rectangle 5"/>
          <p:cNvSpPr/>
          <p:nvPr/>
        </p:nvSpPr>
        <p:spPr>
          <a:xfrm>
            <a:off x="3276600" y="742950"/>
            <a:ext cx="5562600" cy="3962400"/>
          </a:xfrm>
          <a:prstGeom prst="rect">
            <a:avLst/>
          </a:prstGeom>
          <a:noFill/>
          <a:ln w="6350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a:spLocks/>
          </p:cNvSpPr>
          <p:nvPr/>
        </p:nvSpPr>
        <p:spPr>
          <a:xfrm>
            <a:off x="3657600" y="1200150"/>
            <a:ext cx="4876800" cy="838200"/>
          </a:xfrm>
          <a:prstGeom prst="rect">
            <a:avLst/>
          </a:prstGeom>
          <a:solidFill>
            <a:schemeClr val="bg1">
              <a:alpha val="85000"/>
            </a:schemeClr>
          </a:solidFill>
        </p:spPr>
        <p:txBody>
          <a:bodyPr wrap="square" rtlCol="0">
            <a:noAutofit/>
          </a:bodyPr>
          <a:lstStyle/>
          <a:p>
            <a:pPr algn="ctr"/>
            <a:r>
              <a:rPr lang="en-US" sz="1600" dirty="0" smtClean="0"/>
              <a:t>The function of display lighting in shop is to gain attention of passersby and to make merchandize look attractive.</a:t>
            </a:r>
          </a:p>
        </p:txBody>
      </p:sp>
      <p:sp>
        <p:nvSpPr>
          <p:cNvPr id="4" name="Rectangle 3"/>
          <p:cNvSpPr/>
          <p:nvPr/>
        </p:nvSpPr>
        <p:spPr>
          <a:xfrm>
            <a:off x="3657600" y="3562350"/>
            <a:ext cx="4876800" cy="584775"/>
          </a:xfrm>
          <a:prstGeom prst="rect">
            <a:avLst/>
          </a:prstGeom>
          <a:solidFill>
            <a:schemeClr val="bg1">
              <a:alpha val="85000"/>
            </a:schemeClr>
          </a:solidFill>
        </p:spPr>
        <p:txBody>
          <a:bodyPr wrap="square">
            <a:spAutoFit/>
          </a:bodyPr>
          <a:lstStyle/>
          <a:p>
            <a:pPr algn="ctr"/>
            <a:r>
              <a:rPr lang="en-US" sz="1600" dirty="0"/>
              <a:t>Modelling is usually achieved by some combination of key-light, fill-light, back-light and up-light.</a:t>
            </a:r>
            <a:endParaRPr lang="en-US" sz="1600" dirty="0"/>
          </a:p>
        </p:txBody>
      </p:sp>
      <p:sp>
        <p:nvSpPr>
          <p:cNvPr id="5" name="Rectangle 4"/>
          <p:cNvSpPr/>
          <p:nvPr/>
        </p:nvSpPr>
        <p:spPr>
          <a:xfrm>
            <a:off x="3657600" y="2647950"/>
            <a:ext cx="4876800" cy="584775"/>
          </a:xfrm>
          <a:prstGeom prst="rect">
            <a:avLst/>
          </a:prstGeom>
          <a:solidFill>
            <a:schemeClr val="bg1">
              <a:alpha val="85000"/>
            </a:schemeClr>
          </a:solidFill>
        </p:spPr>
        <p:txBody>
          <a:bodyPr wrap="square">
            <a:spAutoFit/>
          </a:bodyPr>
          <a:lstStyle/>
          <a:p>
            <a:pPr algn="ctr"/>
            <a:r>
              <a:rPr lang="en-US" sz="1600" dirty="0"/>
              <a:t>The higher the illuminance ratio, the more likely the display is to gain attention.</a:t>
            </a:r>
          </a:p>
        </p:txBody>
      </p:sp>
    </p:spTree>
    <p:extLst>
      <p:ext uri="{BB962C8B-B14F-4D97-AF65-F5344CB8AC3E}">
        <p14:creationId xmlns:p14="http://schemas.microsoft.com/office/powerpoint/2010/main" val="12183965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461963"/>
          </a:xfrm>
        </p:spPr>
        <p:txBody>
          <a:bodyPr/>
          <a:lstStyle/>
          <a:p>
            <a:r>
              <a:rPr lang="en-US" dirty="0" smtClean="0">
                <a:solidFill>
                  <a:schemeClr val="bg1"/>
                </a:solidFill>
                <a:effectLst>
                  <a:outerShdw blurRad="38100" dist="38100" dir="2700000" algn="tl">
                    <a:srgbClr val="000000">
                      <a:alpha val="43137"/>
                    </a:srgbClr>
                  </a:outerShdw>
                </a:effectLst>
              </a:rPr>
              <a:t>RETAIL LIGHTING DESIGN</a:t>
            </a:r>
            <a:endParaRPr lang="en-US"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04800" y="720724"/>
            <a:ext cx="2895600" cy="4022725"/>
          </a:xfrm>
          <a:solidFill>
            <a:schemeClr val="bg1">
              <a:alpha val="75000"/>
            </a:schemeClr>
          </a:solidFill>
          <a:ln w="63500">
            <a:noFill/>
          </a:ln>
        </p:spPr>
        <p:txBody>
          <a:bodyPr>
            <a:normAutofit/>
          </a:bodyPr>
          <a:lstStyle/>
          <a:p>
            <a:pPr marL="0" indent="0">
              <a:buNone/>
            </a:pPr>
            <a:endParaRPr lang="en-US" sz="1600" dirty="0" smtClean="0"/>
          </a:p>
          <a:p>
            <a:pPr marL="0" indent="0">
              <a:buNone/>
            </a:pPr>
            <a:r>
              <a:rPr lang="en-US" sz="1600" b="1" dirty="0" smtClean="0"/>
              <a:t>12.4  Approaches to retail lighting</a:t>
            </a:r>
            <a:endParaRPr lang="en-US" sz="1600" b="1" dirty="0" smtClean="0"/>
          </a:p>
          <a:p>
            <a:pPr>
              <a:lnSpc>
                <a:spcPct val="200000"/>
              </a:lnSpc>
            </a:pPr>
            <a:r>
              <a:rPr lang="en-US" sz="1600" dirty="0" smtClean="0"/>
              <a:t>General lighting</a:t>
            </a:r>
          </a:p>
          <a:p>
            <a:pPr>
              <a:lnSpc>
                <a:spcPct val="200000"/>
              </a:lnSpc>
            </a:pPr>
            <a:r>
              <a:rPr lang="en-US" sz="1600" dirty="0" smtClean="0"/>
              <a:t>Accent lighting</a:t>
            </a:r>
          </a:p>
          <a:p>
            <a:pPr>
              <a:lnSpc>
                <a:spcPct val="200000"/>
              </a:lnSpc>
            </a:pPr>
            <a:r>
              <a:rPr lang="en-US" sz="1600" dirty="0" smtClean="0"/>
              <a:t>Display lighting</a:t>
            </a:r>
            <a:endParaRPr lang="en-US" sz="1200" dirty="0" smtClean="0"/>
          </a:p>
          <a:p>
            <a:pPr lvl="1"/>
            <a:endParaRPr lang="en-US" sz="1200" dirty="0" smtClean="0"/>
          </a:p>
          <a:p>
            <a:endParaRPr lang="en-US" sz="1600" dirty="0" smtClean="0"/>
          </a:p>
          <a:p>
            <a:endParaRPr lang="en-US" sz="1600" dirty="0"/>
          </a:p>
        </p:txBody>
      </p:sp>
      <p:sp>
        <p:nvSpPr>
          <p:cNvPr id="7" name="Footer Placeholder 3"/>
          <p:cNvSpPr>
            <a:spLocks noGrp="1"/>
          </p:cNvSpPr>
          <p:nvPr>
            <p:ph type="ftr" sz="quarter" idx="11"/>
          </p:nvPr>
        </p:nvSpPr>
        <p:spPr>
          <a:xfrm>
            <a:off x="7010400" y="4857750"/>
            <a:ext cx="2133600" cy="285750"/>
          </a:xfrm>
        </p:spPr>
        <p:txBody>
          <a:bodyPr/>
          <a:lstStyle/>
          <a:p>
            <a:r>
              <a:rPr lang="en-US" sz="1000" dirty="0" smtClean="0">
                <a:solidFill>
                  <a:schemeClr val="bg1"/>
                </a:solidFill>
              </a:rPr>
              <a:t>www.nrocolightingdesign.com</a:t>
            </a:r>
            <a:endParaRPr lang="en-US" sz="1000" dirty="0">
              <a:solidFill>
                <a:schemeClr val="bg1"/>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3503288277"/>
              </p:ext>
            </p:extLst>
          </p:nvPr>
        </p:nvGraphicFramePr>
        <p:xfrm>
          <a:off x="3352800" y="1276350"/>
          <a:ext cx="5410199" cy="3063240"/>
        </p:xfrm>
        <a:graphic>
          <a:graphicData uri="http://schemas.openxmlformats.org/drawingml/2006/table">
            <a:tbl>
              <a:tblPr firstRow="1" bandRow="1">
                <a:tableStyleId>{5C22544A-7EE6-4342-B048-85BDC9FD1C3A}</a:tableStyleId>
              </a:tblPr>
              <a:tblGrid>
                <a:gridCol w="914400"/>
                <a:gridCol w="2209800"/>
                <a:gridCol w="2285999"/>
              </a:tblGrid>
              <a:tr h="350520">
                <a:tc>
                  <a:txBody>
                    <a:bodyPr/>
                    <a:lstStyle/>
                    <a:p>
                      <a:pPr algn="ctr"/>
                      <a:r>
                        <a:rPr lang="en-US" sz="1400" dirty="0" smtClean="0"/>
                        <a:t>Light</a:t>
                      </a:r>
                      <a:endParaRPr lang="en-US" sz="1400" dirty="0"/>
                    </a:p>
                  </a:txBody>
                  <a:tcPr>
                    <a:solidFill>
                      <a:schemeClr val="tx1">
                        <a:lumMod val="50000"/>
                        <a:lumOff val="50000"/>
                      </a:schemeClr>
                    </a:solidFill>
                  </a:tcPr>
                </a:tc>
                <a:tc>
                  <a:txBody>
                    <a:bodyPr/>
                    <a:lstStyle/>
                    <a:p>
                      <a:pPr algn="ctr"/>
                      <a:r>
                        <a:rPr lang="en-US" sz="1400" dirty="0" smtClean="0"/>
                        <a:t>Description</a:t>
                      </a:r>
                      <a:endParaRPr lang="en-US" sz="1400" dirty="0"/>
                    </a:p>
                  </a:txBody>
                  <a:tcPr>
                    <a:solidFill>
                      <a:schemeClr val="tx1">
                        <a:lumMod val="50000"/>
                        <a:lumOff val="50000"/>
                      </a:schemeClr>
                    </a:solidFill>
                  </a:tcPr>
                </a:tc>
                <a:tc>
                  <a:txBody>
                    <a:bodyPr/>
                    <a:lstStyle/>
                    <a:p>
                      <a:pPr algn="ctr"/>
                      <a:r>
                        <a:rPr lang="en-US" sz="1400" dirty="0" smtClean="0"/>
                        <a:t>Function</a:t>
                      </a:r>
                      <a:endParaRPr lang="en-US" sz="1400" dirty="0"/>
                    </a:p>
                  </a:txBody>
                  <a:tcPr>
                    <a:solidFill>
                      <a:schemeClr val="tx1">
                        <a:lumMod val="50000"/>
                        <a:lumOff val="50000"/>
                      </a:schemeClr>
                    </a:solidFill>
                  </a:tcPr>
                </a:tc>
              </a:tr>
              <a:tr h="350520">
                <a:tc>
                  <a:txBody>
                    <a:bodyPr/>
                    <a:lstStyle/>
                    <a:p>
                      <a:r>
                        <a:rPr lang="en-US" sz="1400" dirty="0" smtClean="0"/>
                        <a:t>Key-light</a:t>
                      </a:r>
                      <a:endParaRPr lang="en-US" sz="1400" dirty="0"/>
                    </a:p>
                  </a:txBody>
                  <a:tcPr>
                    <a:solidFill>
                      <a:schemeClr val="accent6">
                        <a:lumMod val="20000"/>
                        <a:lumOff val="80000"/>
                      </a:schemeClr>
                    </a:solidFill>
                  </a:tcPr>
                </a:tc>
                <a:tc>
                  <a:txBody>
                    <a:bodyPr/>
                    <a:lstStyle/>
                    <a:p>
                      <a:r>
                        <a:rPr lang="en-US" sz="1400" dirty="0" smtClean="0"/>
                        <a:t>The principle source of directional illumination.</a:t>
                      </a:r>
                      <a:endParaRPr lang="en-US" sz="1400" dirty="0"/>
                    </a:p>
                  </a:txBody>
                  <a:tcPr>
                    <a:solidFill>
                      <a:schemeClr val="accent6">
                        <a:lumMod val="20000"/>
                        <a:lumOff val="80000"/>
                      </a:schemeClr>
                    </a:solidFill>
                  </a:tcPr>
                </a:tc>
                <a:tc>
                  <a:txBody>
                    <a:bodyPr/>
                    <a:lstStyle/>
                    <a:p>
                      <a:r>
                        <a:rPr lang="en-US" sz="1400" dirty="0" smtClean="0"/>
                        <a:t>To</a:t>
                      </a:r>
                      <a:r>
                        <a:rPr lang="en-US" sz="1400" baseline="0" dirty="0" smtClean="0"/>
                        <a:t> create sparkle and reveal texture.</a:t>
                      </a:r>
                      <a:endParaRPr lang="en-US" sz="1400" dirty="0"/>
                    </a:p>
                  </a:txBody>
                  <a:tcPr>
                    <a:solidFill>
                      <a:schemeClr val="accent6">
                        <a:lumMod val="20000"/>
                        <a:lumOff val="80000"/>
                      </a:schemeClr>
                    </a:solidFill>
                  </a:tcPr>
                </a:tc>
              </a:tr>
              <a:tr h="350520">
                <a:tc>
                  <a:txBody>
                    <a:bodyPr/>
                    <a:lstStyle/>
                    <a:p>
                      <a:r>
                        <a:rPr lang="en-US" sz="1400" dirty="0" smtClean="0"/>
                        <a:t>Fill-light</a:t>
                      </a:r>
                      <a:endParaRPr lang="en-US" sz="1400" dirty="0"/>
                    </a:p>
                  </a:txBody>
                  <a:tcPr>
                    <a:solidFill>
                      <a:schemeClr val="bg1">
                        <a:lumMod val="85000"/>
                      </a:schemeClr>
                    </a:solidFill>
                  </a:tcPr>
                </a:tc>
                <a:tc>
                  <a:txBody>
                    <a:bodyPr/>
                    <a:lstStyle/>
                    <a:p>
                      <a:r>
                        <a:rPr lang="en-US" sz="1400" dirty="0" smtClean="0"/>
                        <a:t>Supplementary illumination from a different direction.</a:t>
                      </a:r>
                      <a:endParaRPr lang="en-US" sz="1400" dirty="0"/>
                    </a:p>
                  </a:txBody>
                  <a:tcPr>
                    <a:solidFill>
                      <a:schemeClr val="bg1">
                        <a:lumMod val="85000"/>
                      </a:schemeClr>
                    </a:solidFill>
                  </a:tcPr>
                </a:tc>
                <a:tc>
                  <a:txBody>
                    <a:bodyPr/>
                    <a:lstStyle/>
                    <a:p>
                      <a:r>
                        <a:rPr lang="en-US" sz="1400" dirty="0" smtClean="0"/>
                        <a:t>To soften shadows so as to get the</a:t>
                      </a:r>
                      <a:r>
                        <a:rPr lang="en-US" sz="1400" baseline="0" dirty="0" smtClean="0"/>
                        <a:t> contrasts in the display as the desired level.</a:t>
                      </a:r>
                      <a:endParaRPr lang="en-US" sz="1400" dirty="0"/>
                    </a:p>
                  </a:txBody>
                  <a:tcPr>
                    <a:solidFill>
                      <a:schemeClr val="bg1">
                        <a:lumMod val="85000"/>
                      </a:schemeClr>
                    </a:solidFill>
                  </a:tcPr>
                </a:tc>
              </a:tr>
              <a:tr h="350520">
                <a:tc>
                  <a:txBody>
                    <a:bodyPr/>
                    <a:lstStyle/>
                    <a:p>
                      <a:r>
                        <a:rPr lang="en-US" sz="1400" dirty="0" smtClean="0"/>
                        <a:t>Back-light</a:t>
                      </a:r>
                      <a:endParaRPr lang="en-US" sz="1400" dirty="0"/>
                    </a:p>
                  </a:txBody>
                  <a:tcPr>
                    <a:solidFill>
                      <a:schemeClr val="accent6">
                        <a:lumMod val="20000"/>
                        <a:lumOff val="80000"/>
                      </a:schemeClr>
                    </a:solidFill>
                  </a:tcPr>
                </a:tc>
                <a:tc>
                  <a:txBody>
                    <a:bodyPr/>
                    <a:lstStyle/>
                    <a:p>
                      <a:r>
                        <a:rPr lang="en-US" sz="1400" dirty="0" smtClean="0"/>
                        <a:t>Illumination from behind</a:t>
                      </a:r>
                      <a:r>
                        <a:rPr lang="en-US" sz="1400" baseline="0" dirty="0" smtClean="0"/>
                        <a:t> and usually above.</a:t>
                      </a:r>
                      <a:endParaRPr lang="en-US" sz="1400" dirty="0"/>
                    </a:p>
                  </a:txBody>
                  <a:tcPr>
                    <a:solidFill>
                      <a:schemeClr val="accent6">
                        <a:lumMod val="20000"/>
                        <a:lumOff val="80000"/>
                      </a:schemeClr>
                    </a:solidFill>
                  </a:tcPr>
                </a:tc>
                <a:tc>
                  <a:txBody>
                    <a:bodyPr/>
                    <a:lstStyle/>
                    <a:p>
                      <a:r>
                        <a:rPr lang="en-US" sz="1400" dirty="0" smtClean="0"/>
                        <a:t>To separate</a:t>
                      </a:r>
                      <a:r>
                        <a:rPr lang="en-US" sz="1400" baseline="0" dirty="0" smtClean="0"/>
                        <a:t> the object from its background, to reveal transparent elements.</a:t>
                      </a:r>
                      <a:endParaRPr lang="en-US" sz="1400" dirty="0"/>
                    </a:p>
                  </a:txBody>
                  <a:tcPr>
                    <a:solidFill>
                      <a:schemeClr val="accent6">
                        <a:lumMod val="20000"/>
                        <a:lumOff val="80000"/>
                      </a:schemeClr>
                    </a:solidFill>
                  </a:tcPr>
                </a:tc>
              </a:tr>
              <a:tr h="350520">
                <a:tc>
                  <a:txBody>
                    <a:bodyPr/>
                    <a:lstStyle/>
                    <a:p>
                      <a:r>
                        <a:rPr lang="en-US" sz="1400" dirty="0" smtClean="0"/>
                        <a:t>Up-light</a:t>
                      </a:r>
                      <a:endParaRPr lang="en-US" sz="1400" dirty="0"/>
                    </a:p>
                  </a:txBody>
                  <a:tcPr>
                    <a:solidFill>
                      <a:schemeClr val="bg1">
                        <a:lumMod val="85000"/>
                      </a:schemeClr>
                    </a:solidFill>
                  </a:tcPr>
                </a:tc>
                <a:tc>
                  <a:txBody>
                    <a:bodyPr/>
                    <a:lstStyle/>
                    <a:p>
                      <a:r>
                        <a:rPr lang="en-US" sz="1400" dirty="0" smtClean="0"/>
                        <a:t>Light accentuating parts of the display close to the floor.</a:t>
                      </a:r>
                    </a:p>
                  </a:txBody>
                  <a:tcPr>
                    <a:solidFill>
                      <a:schemeClr val="bg1">
                        <a:lumMod val="85000"/>
                      </a:schemeClr>
                    </a:solidFill>
                  </a:tcPr>
                </a:tc>
                <a:tc>
                  <a:txBody>
                    <a:bodyPr/>
                    <a:lstStyle/>
                    <a:p>
                      <a:r>
                        <a:rPr lang="en-US" sz="1400" dirty="0" smtClean="0"/>
                        <a:t>To soften shadows, can be used for dramatic effects.</a:t>
                      </a:r>
                    </a:p>
                  </a:txBody>
                  <a:tcPr>
                    <a:solidFill>
                      <a:schemeClr val="bg1">
                        <a:lumMod val="85000"/>
                      </a:schemeClr>
                    </a:solidFill>
                  </a:tcPr>
                </a:tc>
              </a:tr>
            </a:tbl>
          </a:graphicData>
        </a:graphic>
      </p:graphicFrame>
      <p:sp>
        <p:nvSpPr>
          <p:cNvPr id="9" name="Rectangle 8"/>
          <p:cNvSpPr/>
          <p:nvPr/>
        </p:nvSpPr>
        <p:spPr>
          <a:xfrm>
            <a:off x="3276600" y="742950"/>
            <a:ext cx="5562600" cy="3962400"/>
          </a:xfrm>
          <a:prstGeom prst="rect">
            <a:avLst/>
          </a:prstGeom>
          <a:noFill/>
          <a:ln w="6350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352800" y="971550"/>
            <a:ext cx="4648200" cy="307777"/>
          </a:xfrm>
          <a:prstGeom prst="rect">
            <a:avLst/>
          </a:prstGeom>
          <a:solidFill>
            <a:schemeClr val="bg1">
              <a:alpha val="85000"/>
            </a:schemeClr>
          </a:solidFill>
        </p:spPr>
        <p:txBody>
          <a:bodyPr wrap="square">
            <a:spAutoFit/>
          </a:bodyPr>
          <a:lstStyle/>
          <a:p>
            <a:r>
              <a:rPr lang="en-US" sz="1400" dirty="0"/>
              <a:t>Table 12.3  Descriptions of the components of display lighting</a:t>
            </a:r>
            <a:endParaRPr lang="en-US" sz="1400" dirty="0"/>
          </a:p>
        </p:txBody>
      </p:sp>
    </p:spTree>
    <p:extLst>
      <p:ext uri="{BB962C8B-B14F-4D97-AF65-F5344CB8AC3E}">
        <p14:creationId xmlns:p14="http://schemas.microsoft.com/office/powerpoint/2010/main" val="4562310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461963"/>
          </a:xfrm>
        </p:spPr>
        <p:txBody>
          <a:bodyPr/>
          <a:lstStyle/>
          <a:p>
            <a:r>
              <a:rPr lang="en-US" dirty="0" smtClean="0">
                <a:solidFill>
                  <a:schemeClr val="bg1"/>
                </a:solidFill>
                <a:effectLst>
                  <a:outerShdw blurRad="38100" dist="38100" dir="2700000" algn="tl">
                    <a:srgbClr val="000000">
                      <a:alpha val="43137"/>
                    </a:srgbClr>
                  </a:outerShdw>
                </a:effectLst>
              </a:rPr>
              <a:t>RETAIL LIGHTING DESIGN</a:t>
            </a:r>
            <a:endParaRPr lang="en-US"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04800" y="720724"/>
            <a:ext cx="2895600" cy="4022725"/>
          </a:xfrm>
          <a:solidFill>
            <a:schemeClr val="bg1">
              <a:alpha val="75000"/>
            </a:schemeClr>
          </a:solidFill>
          <a:ln w="63500">
            <a:noFill/>
          </a:ln>
        </p:spPr>
        <p:txBody>
          <a:bodyPr>
            <a:normAutofit/>
          </a:bodyPr>
          <a:lstStyle/>
          <a:p>
            <a:pPr marL="0" indent="0">
              <a:buNone/>
            </a:pPr>
            <a:endParaRPr lang="en-US" sz="1600" dirty="0" smtClean="0"/>
          </a:p>
          <a:p>
            <a:pPr marL="0" indent="0">
              <a:buNone/>
            </a:pPr>
            <a:r>
              <a:rPr lang="en-US" sz="1600" b="1" dirty="0"/>
              <a:t>12.4 </a:t>
            </a:r>
            <a:r>
              <a:rPr lang="en-US" sz="1600" b="1" dirty="0" smtClean="0"/>
              <a:t> Approaches </a:t>
            </a:r>
            <a:r>
              <a:rPr lang="en-US" sz="1600" b="1" dirty="0"/>
              <a:t>to retail lighting</a:t>
            </a:r>
          </a:p>
          <a:p>
            <a:pPr>
              <a:lnSpc>
                <a:spcPct val="200000"/>
              </a:lnSpc>
            </a:pPr>
            <a:r>
              <a:rPr lang="en-US" sz="1600" dirty="0"/>
              <a:t>General lighting</a:t>
            </a:r>
          </a:p>
          <a:p>
            <a:pPr>
              <a:lnSpc>
                <a:spcPct val="200000"/>
              </a:lnSpc>
            </a:pPr>
            <a:r>
              <a:rPr lang="en-US" sz="1600" dirty="0"/>
              <a:t>Accent lighting</a:t>
            </a:r>
          </a:p>
          <a:p>
            <a:pPr>
              <a:lnSpc>
                <a:spcPct val="200000"/>
              </a:lnSpc>
            </a:pPr>
            <a:r>
              <a:rPr lang="en-US" sz="1600" dirty="0"/>
              <a:t>Display lighting</a:t>
            </a:r>
            <a:endParaRPr lang="en-US" sz="1200" dirty="0"/>
          </a:p>
          <a:p>
            <a:pPr marL="0" indent="0">
              <a:buNone/>
            </a:pPr>
            <a:endParaRPr lang="en-US" sz="1600" dirty="0" smtClean="0"/>
          </a:p>
        </p:txBody>
      </p:sp>
      <p:sp>
        <p:nvSpPr>
          <p:cNvPr id="7" name="Footer Placeholder 3"/>
          <p:cNvSpPr>
            <a:spLocks noGrp="1"/>
          </p:cNvSpPr>
          <p:nvPr>
            <p:ph type="ftr" sz="quarter" idx="11"/>
          </p:nvPr>
        </p:nvSpPr>
        <p:spPr>
          <a:xfrm>
            <a:off x="7010400" y="4857750"/>
            <a:ext cx="2133600" cy="285750"/>
          </a:xfrm>
        </p:spPr>
        <p:txBody>
          <a:bodyPr/>
          <a:lstStyle/>
          <a:p>
            <a:r>
              <a:rPr lang="en-US" sz="1000" dirty="0" smtClean="0">
                <a:solidFill>
                  <a:schemeClr val="bg1"/>
                </a:solidFill>
              </a:rPr>
              <a:t>www.nrocolightingdesign.com</a:t>
            </a:r>
            <a:endParaRPr lang="en-US" sz="1000" dirty="0">
              <a:solidFill>
                <a:schemeClr val="bg1"/>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4169573840"/>
              </p:ext>
            </p:extLst>
          </p:nvPr>
        </p:nvGraphicFramePr>
        <p:xfrm>
          <a:off x="3352800" y="1047749"/>
          <a:ext cx="5410200" cy="3627120"/>
        </p:xfrm>
        <a:graphic>
          <a:graphicData uri="http://schemas.openxmlformats.org/drawingml/2006/table">
            <a:tbl>
              <a:tblPr firstRow="1" bandRow="1">
                <a:tableStyleId>{5C22544A-7EE6-4342-B048-85BDC9FD1C3A}</a:tableStyleId>
              </a:tblPr>
              <a:tblGrid>
                <a:gridCol w="2133600"/>
                <a:gridCol w="3276600"/>
              </a:tblGrid>
              <a:tr h="274320">
                <a:tc>
                  <a:txBody>
                    <a:bodyPr/>
                    <a:lstStyle/>
                    <a:p>
                      <a:pPr algn="ctr"/>
                      <a:r>
                        <a:rPr lang="en-US" sz="1400" dirty="0" smtClean="0"/>
                        <a:t>Materials</a:t>
                      </a:r>
                      <a:endParaRPr lang="en-US" sz="1400" dirty="0"/>
                    </a:p>
                  </a:txBody>
                  <a:tcPr>
                    <a:solidFill>
                      <a:schemeClr val="tx1">
                        <a:lumMod val="50000"/>
                        <a:lumOff val="50000"/>
                      </a:schemeClr>
                    </a:solidFill>
                  </a:tcPr>
                </a:tc>
                <a:tc>
                  <a:txBody>
                    <a:bodyPr/>
                    <a:lstStyle/>
                    <a:p>
                      <a:pPr algn="ctr"/>
                      <a:r>
                        <a:rPr lang="en-US" sz="1400" dirty="0" smtClean="0"/>
                        <a:t>Display Lighting Technique</a:t>
                      </a:r>
                      <a:endParaRPr lang="en-US" sz="1400" dirty="0"/>
                    </a:p>
                  </a:txBody>
                  <a:tcPr>
                    <a:solidFill>
                      <a:schemeClr val="tx1">
                        <a:lumMod val="50000"/>
                        <a:lumOff val="50000"/>
                      </a:schemeClr>
                    </a:solidFill>
                  </a:tcPr>
                </a:tc>
              </a:tr>
              <a:tr h="350520">
                <a:tc>
                  <a:txBody>
                    <a:bodyPr/>
                    <a:lstStyle/>
                    <a:p>
                      <a:r>
                        <a:rPr lang="en-US" sz="1400" dirty="0" smtClean="0"/>
                        <a:t>Uniformly transparent materials</a:t>
                      </a:r>
                      <a:endParaRPr lang="en-US" sz="1400" dirty="0"/>
                    </a:p>
                  </a:txBody>
                  <a:tcPr>
                    <a:solidFill>
                      <a:schemeClr val="accent6">
                        <a:lumMod val="20000"/>
                        <a:lumOff val="80000"/>
                      </a:schemeClr>
                    </a:solidFill>
                  </a:tcPr>
                </a:tc>
                <a:tc>
                  <a:txBody>
                    <a:bodyPr/>
                    <a:lstStyle/>
                    <a:p>
                      <a:r>
                        <a:rPr lang="en-US" sz="1400" dirty="0" smtClean="0"/>
                        <a:t>Transmitted light</a:t>
                      </a:r>
                      <a:r>
                        <a:rPr lang="en-US" sz="1400" baseline="0" dirty="0" smtClean="0"/>
                        <a:t> from a lit background; up-lighting possibly in </a:t>
                      </a:r>
                      <a:r>
                        <a:rPr lang="en-US" sz="1400" baseline="0" dirty="0" err="1" smtClean="0"/>
                        <a:t>colour</a:t>
                      </a:r>
                      <a:endParaRPr lang="en-US" sz="1400" dirty="0"/>
                    </a:p>
                  </a:txBody>
                  <a:tcPr>
                    <a:solidFill>
                      <a:schemeClr val="accent6">
                        <a:lumMod val="20000"/>
                        <a:lumOff val="80000"/>
                      </a:schemeClr>
                    </a:solidFill>
                  </a:tcPr>
                </a:tc>
              </a:tr>
              <a:tr h="350520">
                <a:tc>
                  <a:txBody>
                    <a:bodyPr/>
                    <a:lstStyle/>
                    <a:p>
                      <a:r>
                        <a:rPr lang="en-US" sz="1400" dirty="0" smtClean="0"/>
                        <a:t>Glass and crystal</a:t>
                      </a:r>
                      <a:endParaRPr lang="en-US" sz="1400" dirty="0"/>
                    </a:p>
                  </a:txBody>
                  <a:tcPr>
                    <a:solidFill>
                      <a:schemeClr val="bg1">
                        <a:lumMod val="85000"/>
                      </a:schemeClr>
                    </a:solidFill>
                  </a:tcPr>
                </a:tc>
                <a:tc>
                  <a:txBody>
                    <a:bodyPr/>
                    <a:lstStyle/>
                    <a:p>
                      <a:r>
                        <a:rPr lang="en-US" sz="1400" dirty="0" smtClean="0"/>
                        <a:t>Highlighting,</a:t>
                      </a:r>
                      <a:r>
                        <a:rPr lang="en-US" sz="1400" baseline="0" dirty="0" smtClean="0"/>
                        <a:t> up-lighting possibly in combination with translucent background lighting; </a:t>
                      </a:r>
                      <a:r>
                        <a:rPr lang="en-US" sz="1400" baseline="0" dirty="0" err="1" smtClean="0"/>
                        <a:t>coloured</a:t>
                      </a:r>
                      <a:r>
                        <a:rPr lang="en-US" sz="1400" baseline="0" dirty="0" smtClean="0"/>
                        <a:t> light</a:t>
                      </a:r>
                      <a:endParaRPr lang="en-US" sz="1400" dirty="0"/>
                    </a:p>
                  </a:txBody>
                  <a:tcPr>
                    <a:solidFill>
                      <a:schemeClr val="bg1">
                        <a:lumMod val="85000"/>
                      </a:schemeClr>
                    </a:solidFill>
                  </a:tcPr>
                </a:tc>
              </a:tr>
              <a:tr h="350520">
                <a:tc>
                  <a:txBody>
                    <a:bodyPr/>
                    <a:lstStyle/>
                    <a:p>
                      <a:r>
                        <a:rPr lang="en-US" sz="1400" dirty="0" smtClean="0"/>
                        <a:t>Transparent</a:t>
                      </a:r>
                      <a:r>
                        <a:rPr lang="en-US" sz="1400" baseline="0" dirty="0" smtClean="0"/>
                        <a:t> fibrous objects, e.g. fine textiles</a:t>
                      </a:r>
                      <a:endParaRPr lang="en-US" sz="1400" dirty="0"/>
                    </a:p>
                  </a:txBody>
                  <a:tcPr>
                    <a:solidFill>
                      <a:schemeClr val="accent6">
                        <a:lumMod val="20000"/>
                        <a:lumOff val="80000"/>
                      </a:schemeClr>
                    </a:solidFill>
                  </a:tcPr>
                </a:tc>
                <a:tc>
                  <a:txBody>
                    <a:bodyPr/>
                    <a:lstStyle/>
                    <a:p>
                      <a:r>
                        <a:rPr lang="en-US" sz="1400" dirty="0" smtClean="0"/>
                        <a:t>Contour lighting</a:t>
                      </a:r>
                      <a:r>
                        <a:rPr lang="en-US" sz="1400" baseline="0" dirty="0" smtClean="0"/>
                        <a:t> from behind</a:t>
                      </a:r>
                      <a:endParaRPr lang="en-US" sz="1400" dirty="0"/>
                    </a:p>
                  </a:txBody>
                  <a:tcPr>
                    <a:solidFill>
                      <a:schemeClr val="accent6">
                        <a:lumMod val="20000"/>
                        <a:lumOff val="80000"/>
                      </a:schemeClr>
                    </a:solidFill>
                  </a:tcPr>
                </a:tc>
              </a:tr>
              <a:tr h="350520">
                <a:tc>
                  <a:txBody>
                    <a:bodyPr/>
                    <a:lstStyle/>
                    <a:p>
                      <a:r>
                        <a:rPr lang="en-US" sz="1400" dirty="0" smtClean="0"/>
                        <a:t>Precious stones and jewelry</a:t>
                      </a:r>
                    </a:p>
                  </a:txBody>
                  <a:tcPr>
                    <a:solidFill>
                      <a:schemeClr val="bg1">
                        <a:lumMod val="85000"/>
                      </a:schemeClr>
                    </a:solidFill>
                  </a:tcPr>
                </a:tc>
                <a:tc>
                  <a:txBody>
                    <a:bodyPr/>
                    <a:lstStyle/>
                    <a:p>
                      <a:r>
                        <a:rPr lang="en-US" sz="1400" dirty="0" smtClean="0"/>
                        <a:t>Small spotlights,</a:t>
                      </a:r>
                      <a:r>
                        <a:rPr lang="en-US" sz="1400" baseline="0" dirty="0" smtClean="0"/>
                        <a:t> black  velvet background, highlighting</a:t>
                      </a:r>
                      <a:endParaRPr lang="en-US" sz="1400" dirty="0" smtClean="0"/>
                    </a:p>
                  </a:txBody>
                  <a:tcPr>
                    <a:solidFill>
                      <a:schemeClr val="bg1">
                        <a:lumMod val="85000"/>
                      </a:schemeClr>
                    </a:solidFill>
                  </a:tcPr>
                </a:tc>
              </a:tr>
              <a:tr h="350520">
                <a:tc>
                  <a:txBody>
                    <a:bodyPr/>
                    <a:lstStyle/>
                    <a:p>
                      <a:r>
                        <a:rPr lang="en-US" sz="1400" dirty="0" smtClean="0"/>
                        <a:t>Opaque,</a:t>
                      </a:r>
                      <a:r>
                        <a:rPr lang="en-US" sz="1400" baseline="0" dirty="0" smtClean="0"/>
                        <a:t> shiny objects, e.g. silver</a:t>
                      </a:r>
                      <a:endParaRPr lang="en-US" sz="1400" dirty="0" smtClean="0"/>
                    </a:p>
                  </a:txBody>
                  <a:tcPr>
                    <a:solidFill>
                      <a:schemeClr val="accent6">
                        <a:lumMod val="20000"/>
                        <a:lumOff val="80000"/>
                      </a:schemeClr>
                    </a:solidFill>
                  </a:tcPr>
                </a:tc>
                <a:tc>
                  <a:txBody>
                    <a:bodyPr/>
                    <a:lstStyle/>
                    <a:p>
                      <a:r>
                        <a:rPr lang="en-US" sz="1400" dirty="0" smtClean="0"/>
                        <a:t>Spotlights, black velvet</a:t>
                      </a:r>
                      <a:r>
                        <a:rPr lang="en-US" sz="1400" baseline="0" dirty="0" smtClean="0"/>
                        <a:t> background, highlighting</a:t>
                      </a:r>
                      <a:endParaRPr lang="en-US" sz="1400" dirty="0" smtClean="0"/>
                    </a:p>
                  </a:txBody>
                  <a:tcPr>
                    <a:solidFill>
                      <a:schemeClr val="accent6">
                        <a:lumMod val="20000"/>
                        <a:lumOff val="80000"/>
                      </a:schemeClr>
                    </a:solidFill>
                  </a:tcPr>
                </a:tc>
              </a:tr>
              <a:tr h="350520">
                <a:tc>
                  <a:txBody>
                    <a:bodyPr/>
                    <a:lstStyle/>
                    <a:p>
                      <a:r>
                        <a:rPr lang="en-US" sz="1400" dirty="0" smtClean="0"/>
                        <a:t>Opaque, textured</a:t>
                      </a:r>
                      <a:r>
                        <a:rPr lang="en-US" sz="1400" baseline="0" dirty="0" smtClean="0"/>
                        <a:t> objects</a:t>
                      </a:r>
                      <a:endParaRPr lang="en-US" sz="1400" dirty="0" smtClean="0"/>
                    </a:p>
                  </a:txBody>
                  <a:tcPr>
                    <a:solidFill>
                      <a:schemeClr val="bg1">
                        <a:lumMod val="85000"/>
                      </a:schemeClr>
                    </a:solidFill>
                  </a:tcPr>
                </a:tc>
                <a:tc>
                  <a:txBody>
                    <a:bodyPr/>
                    <a:lstStyle/>
                    <a:p>
                      <a:r>
                        <a:rPr lang="en-US" sz="1400" dirty="0" smtClean="0"/>
                        <a:t>Light</a:t>
                      </a:r>
                      <a:r>
                        <a:rPr lang="en-US" sz="1400" baseline="0" dirty="0" smtClean="0"/>
                        <a:t> predominantly glancing across the surface</a:t>
                      </a:r>
                      <a:endParaRPr lang="en-US" sz="1400" dirty="0" smtClean="0"/>
                    </a:p>
                  </a:txBody>
                  <a:tcPr>
                    <a:solidFill>
                      <a:schemeClr val="bg1">
                        <a:lumMod val="85000"/>
                      </a:schemeClr>
                    </a:solidFill>
                  </a:tcPr>
                </a:tc>
              </a:tr>
            </a:tbl>
          </a:graphicData>
        </a:graphic>
      </p:graphicFrame>
      <p:sp>
        <p:nvSpPr>
          <p:cNvPr id="9" name="Rectangle 8"/>
          <p:cNvSpPr/>
          <p:nvPr/>
        </p:nvSpPr>
        <p:spPr>
          <a:xfrm>
            <a:off x="3276600" y="742950"/>
            <a:ext cx="5562600" cy="3962400"/>
          </a:xfrm>
          <a:prstGeom prst="rect">
            <a:avLst/>
          </a:prstGeom>
          <a:noFill/>
          <a:ln w="6350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352800" y="742950"/>
            <a:ext cx="5334000" cy="307777"/>
          </a:xfrm>
          <a:prstGeom prst="rect">
            <a:avLst/>
          </a:prstGeom>
          <a:solidFill>
            <a:schemeClr val="bg1">
              <a:alpha val="85000"/>
            </a:schemeClr>
          </a:solidFill>
        </p:spPr>
        <p:txBody>
          <a:bodyPr wrap="square">
            <a:spAutoFit/>
          </a:bodyPr>
          <a:lstStyle/>
          <a:p>
            <a:r>
              <a:rPr lang="en-US" sz="1400" dirty="0"/>
              <a:t>Table 12.4  Common display lighting techniques for particular materials</a:t>
            </a:r>
            <a:endParaRPr lang="en-US" sz="1400" dirty="0"/>
          </a:p>
        </p:txBody>
      </p:sp>
    </p:spTree>
    <p:extLst>
      <p:ext uri="{BB962C8B-B14F-4D97-AF65-F5344CB8AC3E}">
        <p14:creationId xmlns:p14="http://schemas.microsoft.com/office/powerpoint/2010/main" val="2399243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0" y="1047750"/>
            <a:ext cx="7772400" cy="1021556"/>
          </a:xfrm>
        </p:spPr>
        <p:txBody>
          <a:bodyPr/>
          <a:lstStyle/>
          <a:p>
            <a:r>
              <a:rPr lang="en-US" dirty="0" smtClean="0">
                <a:solidFill>
                  <a:schemeClr val="bg1"/>
                </a:solidFill>
                <a:effectLst>
                  <a:outerShdw blurRad="38100" dist="38100" dir="2700000" algn="tl">
                    <a:srgbClr val="000000">
                      <a:alpha val="43137"/>
                    </a:srgbClr>
                  </a:outerShdw>
                </a:effectLst>
              </a:rPr>
              <a:t>THANK YOU!</a:t>
            </a:r>
            <a:endParaRPr lang="en-US" dirty="0">
              <a:solidFill>
                <a:schemeClr val="bg1"/>
              </a:solidFill>
              <a:effectLst>
                <a:outerShdw blurRad="38100" dist="38100" dir="2700000" algn="tl">
                  <a:srgbClr val="000000">
                    <a:alpha val="43137"/>
                  </a:srgbClr>
                </a:outerShdw>
              </a:effectLst>
            </a:endParaRPr>
          </a:p>
        </p:txBody>
      </p:sp>
      <p:sp>
        <p:nvSpPr>
          <p:cNvPr id="6" name="Text Placeholder 5"/>
          <p:cNvSpPr>
            <a:spLocks noGrp="1"/>
          </p:cNvSpPr>
          <p:nvPr>
            <p:ph type="body" idx="1"/>
          </p:nvPr>
        </p:nvSpPr>
        <p:spPr>
          <a:xfrm>
            <a:off x="0" y="8802"/>
            <a:ext cx="7772400" cy="1125140"/>
          </a:xfrm>
        </p:spPr>
        <p:txBody>
          <a:bodyPr/>
          <a:lstStyle/>
          <a:p>
            <a:r>
              <a:rPr lang="en-US" dirty="0" smtClean="0">
                <a:effectLst>
                  <a:outerShdw blurRad="38100" dist="38100" dir="2700000" algn="tl">
                    <a:srgbClr val="000000">
                      <a:alpha val="43137"/>
                    </a:srgbClr>
                  </a:outerShdw>
                </a:effectLst>
              </a:rPr>
              <a:t>END OF PRESENTATION</a:t>
            </a:r>
            <a:endParaRPr lang="en-US" dirty="0">
              <a:effectLst>
                <a:outerShdw blurRad="38100" dist="38100" dir="2700000" algn="tl">
                  <a:srgbClr val="000000">
                    <a:alpha val="43137"/>
                  </a:srgbClr>
                </a:outerShdw>
              </a:effectLst>
            </a:endParaRPr>
          </a:p>
        </p:txBody>
      </p:sp>
      <p:sp>
        <p:nvSpPr>
          <p:cNvPr id="7" name="Footer Placeholder 3"/>
          <p:cNvSpPr txBox="1">
            <a:spLocks/>
          </p:cNvSpPr>
          <p:nvPr/>
        </p:nvSpPr>
        <p:spPr>
          <a:xfrm>
            <a:off x="48768" y="1657350"/>
            <a:ext cx="2895600" cy="27384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smtClean="0">
                <a:solidFill>
                  <a:schemeClr val="bg1"/>
                </a:solidFill>
              </a:rPr>
              <a:t>www.nrocolightingdesign.com</a:t>
            </a:r>
            <a:endParaRPr lang="en-US" sz="1000" dirty="0">
              <a:solidFill>
                <a:schemeClr val="bg1"/>
              </a:solidFill>
            </a:endParaRPr>
          </a:p>
        </p:txBody>
      </p:sp>
    </p:spTree>
    <p:extLst>
      <p:ext uri="{BB962C8B-B14F-4D97-AF65-F5344CB8AC3E}">
        <p14:creationId xmlns:p14="http://schemas.microsoft.com/office/powerpoint/2010/main" val="2848636271"/>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461963"/>
          </a:xfrm>
        </p:spPr>
        <p:txBody>
          <a:bodyPr/>
          <a:lstStyle/>
          <a:p>
            <a:r>
              <a:rPr lang="en-US" dirty="0" smtClean="0">
                <a:solidFill>
                  <a:schemeClr val="bg1"/>
                </a:solidFill>
                <a:effectLst>
                  <a:outerShdw blurRad="38100" dist="38100" dir="2700000" algn="tl">
                    <a:srgbClr val="000000">
                      <a:alpha val="43137"/>
                    </a:srgbClr>
                  </a:outerShdw>
                </a:effectLst>
              </a:rPr>
              <a:t>RETAIL LIGHTING DESIGN</a:t>
            </a:r>
            <a:endParaRPr lang="en-US"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04800" y="720724"/>
            <a:ext cx="2895600" cy="4022725"/>
          </a:xfrm>
          <a:solidFill>
            <a:schemeClr val="bg1">
              <a:alpha val="75000"/>
            </a:schemeClr>
          </a:solidFill>
          <a:ln w="63500">
            <a:noFill/>
          </a:ln>
        </p:spPr>
        <p:txBody>
          <a:bodyPr>
            <a:normAutofit fontScale="92500"/>
          </a:bodyPr>
          <a:lstStyle/>
          <a:p>
            <a:pPr marL="0" indent="0">
              <a:buNone/>
            </a:pPr>
            <a:endParaRPr lang="en-US" sz="1600" b="1" dirty="0" smtClean="0"/>
          </a:p>
          <a:p>
            <a:pPr marL="0" indent="0">
              <a:buNone/>
            </a:pPr>
            <a:r>
              <a:rPr lang="en-US" sz="1600" b="1" dirty="0" smtClean="0"/>
              <a:t>12.1 Functions </a:t>
            </a:r>
            <a:r>
              <a:rPr lang="en-US" sz="1600" b="1" dirty="0" smtClean="0"/>
              <a:t>of </a:t>
            </a:r>
            <a:r>
              <a:rPr lang="en-US" sz="1600" b="1" dirty="0" smtClean="0"/>
              <a:t>Retail Lighting</a:t>
            </a:r>
          </a:p>
          <a:p>
            <a:pPr marL="227013" indent="-227013">
              <a:lnSpc>
                <a:spcPct val="160000"/>
              </a:lnSpc>
            </a:pPr>
            <a:r>
              <a:rPr lang="en-US" sz="1600" dirty="0" smtClean="0"/>
              <a:t>To attract attention</a:t>
            </a:r>
          </a:p>
          <a:p>
            <a:pPr marL="227013" indent="-227013">
              <a:lnSpc>
                <a:spcPct val="160000"/>
              </a:lnSpc>
            </a:pPr>
            <a:r>
              <a:rPr lang="en-US" sz="1600" dirty="0" smtClean="0"/>
              <a:t>To </a:t>
            </a:r>
            <a:r>
              <a:rPr lang="en-US" sz="1600" dirty="0" smtClean="0"/>
              <a:t>send message about the nature of shop</a:t>
            </a:r>
          </a:p>
          <a:p>
            <a:pPr marL="227013" indent="-227013">
              <a:lnSpc>
                <a:spcPct val="160000"/>
              </a:lnSpc>
            </a:pPr>
            <a:r>
              <a:rPr lang="en-US" sz="1600" dirty="0" smtClean="0"/>
              <a:t>To guide shoppers around the shop</a:t>
            </a:r>
          </a:p>
          <a:p>
            <a:pPr marL="227013" indent="-227013">
              <a:lnSpc>
                <a:spcPct val="160000"/>
              </a:lnSpc>
            </a:pPr>
            <a:r>
              <a:rPr lang="en-US" sz="1600" dirty="0" smtClean="0"/>
              <a:t>To display the </a:t>
            </a:r>
            <a:r>
              <a:rPr lang="en-US" sz="1600" dirty="0" smtClean="0"/>
              <a:t>merchandize</a:t>
            </a:r>
            <a:r>
              <a:rPr lang="en-US" sz="1600" dirty="0" smtClean="0"/>
              <a:t>, and</a:t>
            </a:r>
          </a:p>
          <a:p>
            <a:pPr marL="227013" indent="-227013">
              <a:lnSpc>
                <a:spcPct val="160000"/>
              </a:lnSpc>
            </a:pPr>
            <a:r>
              <a:rPr lang="en-US" sz="1600" dirty="0" smtClean="0"/>
              <a:t>To encourage customers to buy</a:t>
            </a:r>
          </a:p>
          <a:p>
            <a:endParaRPr lang="en-US" sz="1600" dirty="0"/>
          </a:p>
        </p:txBody>
      </p:sp>
      <p:sp>
        <p:nvSpPr>
          <p:cNvPr id="8" name="Text Placeholder 7"/>
          <p:cNvSpPr>
            <a:spLocks noGrp="1"/>
          </p:cNvSpPr>
          <p:nvPr>
            <p:ph type="body" sz="half" idx="2"/>
          </p:nvPr>
        </p:nvSpPr>
        <p:spPr>
          <a:xfrm>
            <a:off x="3276600" y="742950"/>
            <a:ext cx="5562600" cy="3962400"/>
          </a:xfrm>
          <a:ln w="63500" cap="sq" cmpd="sng">
            <a:solidFill>
              <a:schemeClr val="bg1"/>
            </a:solidFill>
            <a:miter lim="800000"/>
          </a:ln>
        </p:spPr>
        <p:txBody>
          <a:bodyPr/>
          <a:lstStyle/>
          <a:p>
            <a:endParaRPr lang="en-US" dirty="0"/>
          </a:p>
        </p:txBody>
      </p:sp>
      <p:sp>
        <p:nvSpPr>
          <p:cNvPr id="4" name="Footer Placeholder 3"/>
          <p:cNvSpPr>
            <a:spLocks noGrp="1"/>
          </p:cNvSpPr>
          <p:nvPr>
            <p:ph type="ftr" sz="quarter" idx="11"/>
          </p:nvPr>
        </p:nvSpPr>
        <p:spPr>
          <a:xfrm>
            <a:off x="7010400" y="4857750"/>
            <a:ext cx="2133600" cy="285750"/>
          </a:xfrm>
        </p:spPr>
        <p:txBody>
          <a:bodyPr/>
          <a:lstStyle/>
          <a:p>
            <a:r>
              <a:rPr lang="en-US" sz="1000" dirty="0" smtClean="0">
                <a:solidFill>
                  <a:schemeClr val="bg1"/>
                </a:solidFill>
              </a:rPr>
              <a:t>www.nrocolightingdesign.com</a:t>
            </a:r>
            <a:endParaRPr lang="en-US" sz="1000" dirty="0">
              <a:solidFill>
                <a:schemeClr val="bg1"/>
              </a:solidFill>
            </a:endParaRPr>
          </a:p>
        </p:txBody>
      </p:sp>
    </p:spTree>
    <p:extLst>
      <p:ext uri="{BB962C8B-B14F-4D97-AF65-F5344CB8AC3E}">
        <p14:creationId xmlns:p14="http://schemas.microsoft.com/office/powerpoint/2010/main" val="3100330975"/>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461963"/>
          </a:xfrm>
        </p:spPr>
        <p:txBody>
          <a:bodyPr/>
          <a:lstStyle/>
          <a:p>
            <a:r>
              <a:rPr lang="en-US" dirty="0" smtClean="0">
                <a:solidFill>
                  <a:schemeClr val="bg1"/>
                </a:solidFill>
                <a:effectLst>
                  <a:outerShdw blurRad="38100" dist="38100" dir="2700000" algn="tl">
                    <a:srgbClr val="000000">
                      <a:alpha val="43137"/>
                    </a:srgbClr>
                  </a:outerShdw>
                </a:effectLst>
              </a:rPr>
              <a:t>RETAIL LIGHTING DESIGN</a:t>
            </a:r>
            <a:endParaRPr lang="en-US"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04800" y="720724"/>
            <a:ext cx="2895600" cy="4022725"/>
          </a:xfrm>
          <a:solidFill>
            <a:schemeClr val="bg1">
              <a:alpha val="75000"/>
            </a:schemeClr>
          </a:solidFill>
          <a:ln w="63500">
            <a:noFill/>
          </a:ln>
        </p:spPr>
        <p:txBody>
          <a:bodyPr>
            <a:noAutofit/>
          </a:bodyPr>
          <a:lstStyle/>
          <a:p>
            <a:pPr marL="0" indent="0">
              <a:buNone/>
            </a:pPr>
            <a:endParaRPr lang="en-US" sz="1500" b="1" dirty="0" smtClean="0"/>
          </a:p>
          <a:p>
            <a:pPr marL="0" indent="0">
              <a:buNone/>
            </a:pPr>
            <a:r>
              <a:rPr lang="en-US" sz="1600" b="1" dirty="0" smtClean="0"/>
              <a:t>12.2 Factors to be considered</a:t>
            </a:r>
            <a:endParaRPr lang="en-US" sz="1600" b="1" dirty="0" smtClean="0"/>
          </a:p>
          <a:p>
            <a:pPr marL="227013" indent="-227013">
              <a:lnSpc>
                <a:spcPct val="200000"/>
              </a:lnSpc>
            </a:pPr>
            <a:r>
              <a:rPr lang="en-US" sz="1600" dirty="0" smtClean="0"/>
              <a:t>Shop Profile</a:t>
            </a:r>
            <a:endParaRPr lang="en-US" sz="1600" dirty="0" smtClean="0"/>
          </a:p>
          <a:p>
            <a:pPr marL="227013" indent="-227013">
              <a:lnSpc>
                <a:spcPct val="200000"/>
              </a:lnSpc>
            </a:pPr>
            <a:r>
              <a:rPr lang="en-US" sz="1600" dirty="0" smtClean="0"/>
              <a:t>Daylight or Electric Light</a:t>
            </a:r>
            <a:endParaRPr lang="en-US" sz="1600" dirty="0" smtClean="0"/>
          </a:p>
          <a:p>
            <a:pPr marL="227013" indent="-227013">
              <a:lnSpc>
                <a:spcPct val="200000"/>
              </a:lnSpc>
            </a:pPr>
            <a:r>
              <a:rPr lang="en-US" sz="1600" dirty="0" smtClean="0"/>
              <a:t>Nature of Merchandize</a:t>
            </a:r>
            <a:endParaRPr lang="en-US" sz="1600" dirty="0" smtClean="0"/>
          </a:p>
          <a:p>
            <a:pPr marL="227013" indent="-227013">
              <a:lnSpc>
                <a:spcPct val="200000"/>
              </a:lnSpc>
            </a:pPr>
            <a:r>
              <a:rPr lang="en-US" sz="1600" dirty="0" smtClean="0"/>
              <a:t>Obstruction</a:t>
            </a:r>
            <a:endParaRPr lang="en-US" sz="1600" dirty="0" smtClean="0"/>
          </a:p>
          <a:p>
            <a:pPr marL="227013" indent="-227013"/>
            <a:endParaRPr lang="en-US" sz="1600" dirty="0"/>
          </a:p>
        </p:txBody>
      </p:sp>
      <p:sp>
        <p:nvSpPr>
          <p:cNvPr id="7" name="Footer Placeholder 3"/>
          <p:cNvSpPr>
            <a:spLocks noGrp="1"/>
          </p:cNvSpPr>
          <p:nvPr>
            <p:ph type="ftr" sz="quarter" idx="11"/>
          </p:nvPr>
        </p:nvSpPr>
        <p:spPr>
          <a:xfrm>
            <a:off x="7010400" y="4857750"/>
            <a:ext cx="2133600" cy="285750"/>
          </a:xfrm>
        </p:spPr>
        <p:txBody>
          <a:bodyPr/>
          <a:lstStyle/>
          <a:p>
            <a:r>
              <a:rPr lang="en-US" sz="1000" dirty="0" smtClean="0">
                <a:solidFill>
                  <a:schemeClr val="bg1"/>
                </a:solidFill>
              </a:rPr>
              <a:t>www.nrocolightingdesign.com</a:t>
            </a:r>
            <a:endParaRPr lang="en-US" sz="1000"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852398326"/>
              </p:ext>
            </p:extLst>
          </p:nvPr>
        </p:nvGraphicFramePr>
        <p:xfrm>
          <a:off x="3352800" y="1276350"/>
          <a:ext cx="5410200" cy="2087880"/>
        </p:xfrm>
        <a:graphic>
          <a:graphicData uri="http://schemas.openxmlformats.org/drawingml/2006/table">
            <a:tbl>
              <a:tblPr firstRow="1" bandRow="1">
                <a:tableStyleId>{5C22544A-7EE6-4342-B048-85BDC9FD1C3A}</a:tableStyleId>
              </a:tblPr>
              <a:tblGrid>
                <a:gridCol w="1143000"/>
                <a:gridCol w="914400"/>
                <a:gridCol w="990600"/>
                <a:gridCol w="838200"/>
                <a:gridCol w="1524000"/>
              </a:tblGrid>
              <a:tr h="350520">
                <a:tc>
                  <a:txBody>
                    <a:bodyPr/>
                    <a:lstStyle/>
                    <a:p>
                      <a:pPr algn="ctr"/>
                      <a:r>
                        <a:rPr lang="en-US" sz="1400" dirty="0" smtClean="0"/>
                        <a:t>Shop</a:t>
                      </a:r>
                      <a:r>
                        <a:rPr lang="en-US" sz="1400" baseline="0" dirty="0" smtClean="0"/>
                        <a:t> Profile</a:t>
                      </a:r>
                      <a:endParaRPr lang="en-US" sz="1400" dirty="0"/>
                    </a:p>
                  </a:txBody>
                  <a:tcPr>
                    <a:solidFill>
                      <a:schemeClr val="tx1">
                        <a:lumMod val="50000"/>
                        <a:lumOff val="50000"/>
                      </a:schemeClr>
                    </a:solidFill>
                  </a:tcPr>
                </a:tc>
                <a:tc>
                  <a:txBody>
                    <a:bodyPr/>
                    <a:lstStyle/>
                    <a:p>
                      <a:pPr algn="ctr"/>
                      <a:r>
                        <a:rPr lang="en-US" sz="1400" dirty="0" smtClean="0"/>
                        <a:t>Prices</a:t>
                      </a:r>
                      <a:endParaRPr lang="en-US" sz="1400" dirty="0"/>
                    </a:p>
                  </a:txBody>
                  <a:tcPr>
                    <a:solidFill>
                      <a:schemeClr val="tx1">
                        <a:lumMod val="50000"/>
                        <a:lumOff val="50000"/>
                      </a:schemeClr>
                    </a:solidFill>
                  </a:tcPr>
                </a:tc>
                <a:tc>
                  <a:txBody>
                    <a:bodyPr/>
                    <a:lstStyle/>
                    <a:p>
                      <a:pPr algn="ctr"/>
                      <a:r>
                        <a:rPr lang="en-US" sz="1400" dirty="0" smtClean="0"/>
                        <a:t>Usage</a:t>
                      </a:r>
                      <a:endParaRPr lang="en-US" sz="1400" dirty="0"/>
                    </a:p>
                  </a:txBody>
                  <a:tcPr>
                    <a:solidFill>
                      <a:schemeClr val="tx1">
                        <a:lumMod val="50000"/>
                        <a:lumOff val="50000"/>
                      </a:schemeClr>
                    </a:solidFill>
                  </a:tcPr>
                </a:tc>
                <a:tc>
                  <a:txBody>
                    <a:bodyPr/>
                    <a:lstStyle/>
                    <a:p>
                      <a:pPr algn="ctr"/>
                      <a:r>
                        <a:rPr lang="en-US" sz="1400" dirty="0" smtClean="0"/>
                        <a:t>Product Range</a:t>
                      </a:r>
                      <a:endParaRPr lang="en-US" sz="1400" dirty="0"/>
                    </a:p>
                  </a:txBody>
                  <a:tcPr>
                    <a:solidFill>
                      <a:schemeClr val="tx1">
                        <a:lumMod val="50000"/>
                        <a:lumOff val="50000"/>
                      </a:schemeClr>
                    </a:solidFill>
                  </a:tcPr>
                </a:tc>
                <a:tc>
                  <a:txBody>
                    <a:bodyPr/>
                    <a:lstStyle/>
                    <a:p>
                      <a:pPr algn="ctr"/>
                      <a:r>
                        <a:rPr lang="en-US" sz="1400" dirty="0" smtClean="0"/>
                        <a:t>Sales Style</a:t>
                      </a:r>
                      <a:endParaRPr lang="en-US" sz="1400" dirty="0"/>
                    </a:p>
                  </a:txBody>
                  <a:tcPr>
                    <a:solidFill>
                      <a:schemeClr val="tx1">
                        <a:lumMod val="50000"/>
                        <a:lumOff val="50000"/>
                      </a:schemeClr>
                    </a:solidFill>
                  </a:tcPr>
                </a:tc>
              </a:tr>
              <a:tr h="350520">
                <a:tc>
                  <a:txBody>
                    <a:bodyPr/>
                    <a:lstStyle/>
                    <a:p>
                      <a:r>
                        <a:rPr lang="en-US" sz="1400" dirty="0" smtClean="0"/>
                        <a:t>Low Budget</a:t>
                      </a:r>
                      <a:endParaRPr lang="en-US" sz="1400" dirty="0"/>
                    </a:p>
                  </a:txBody>
                  <a:tcPr>
                    <a:solidFill>
                      <a:schemeClr val="accent6">
                        <a:lumMod val="20000"/>
                        <a:lumOff val="80000"/>
                      </a:schemeClr>
                    </a:solidFill>
                  </a:tcPr>
                </a:tc>
                <a:tc>
                  <a:txBody>
                    <a:bodyPr/>
                    <a:lstStyle/>
                    <a:p>
                      <a:r>
                        <a:rPr lang="en-US" sz="1400" dirty="0" smtClean="0"/>
                        <a:t>Bargain</a:t>
                      </a:r>
                      <a:endParaRPr lang="en-US" sz="1400" dirty="0"/>
                    </a:p>
                  </a:txBody>
                  <a:tcPr>
                    <a:solidFill>
                      <a:schemeClr val="accent6">
                        <a:lumMod val="20000"/>
                        <a:lumOff val="80000"/>
                      </a:schemeClr>
                    </a:solidFill>
                  </a:tcPr>
                </a:tc>
                <a:tc>
                  <a:txBody>
                    <a:bodyPr/>
                    <a:lstStyle/>
                    <a:p>
                      <a:r>
                        <a:rPr lang="en-US" sz="1400" dirty="0" smtClean="0"/>
                        <a:t>Weekly</a:t>
                      </a:r>
                      <a:endParaRPr lang="en-US" sz="1400" dirty="0"/>
                    </a:p>
                  </a:txBody>
                  <a:tcPr>
                    <a:solidFill>
                      <a:schemeClr val="accent6">
                        <a:lumMod val="20000"/>
                        <a:lumOff val="80000"/>
                      </a:schemeClr>
                    </a:solidFill>
                  </a:tcPr>
                </a:tc>
                <a:tc>
                  <a:txBody>
                    <a:bodyPr/>
                    <a:lstStyle/>
                    <a:p>
                      <a:r>
                        <a:rPr lang="en-US" sz="1400" dirty="0" smtClean="0"/>
                        <a:t>Wide</a:t>
                      </a:r>
                      <a:endParaRPr lang="en-US" sz="1400" dirty="0"/>
                    </a:p>
                  </a:txBody>
                  <a:tcPr>
                    <a:solidFill>
                      <a:schemeClr val="accent6">
                        <a:lumMod val="20000"/>
                        <a:lumOff val="80000"/>
                      </a:schemeClr>
                    </a:solidFill>
                  </a:tcPr>
                </a:tc>
                <a:tc>
                  <a:txBody>
                    <a:bodyPr/>
                    <a:lstStyle/>
                    <a:p>
                      <a:r>
                        <a:rPr lang="en-US" sz="1400" dirty="0" smtClean="0"/>
                        <a:t>Self Service</a:t>
                      </a:r>
                      <a:endParaRPr lang="en-US" sz="1400" dirty="0"/>
                    </a:p>
                  </a:txBody>
                  <a:tcPr>
                    <a:solidFill>
                      <a:schemeClr val="accent6">
                        <a:lumMod val="20000"/>
                        <a:lumOff val="80000"/>
                      </a:schemeClr>
                    </a:solidFill>
                  </a:tcPr>
                </a:tc>
              </a:tr>
              <a:tr h="350520">
                <a:tc>
                  <a:txBody>
                    <a:bodyPr/>
                    <a:lstStyle/>
                    <a:p>
                      <a:r>
                        <a:rPr lang="en-US" sz="1400" dirty="0" smtClean="0"/>
                        <a:t>Value for Money</a:t>
                      </a:r>
                      <a:endParaRPr lang="en-US" sz="1400" dirty="0"/>
                    </a:p>
                  </a:txBody>
                  <a:tcPr>
                    <a:solidFill>
                      <a:schemeClr val="bg1">
                        <a:lumMod val="85000"/>
                      </a:schemeClr>
                    </a:solidFill>
                  </a:tcPr>
                </a:tc>
                <a:tc>
                  <a:txBody>
                    <a:bodyPr/>
                    <a:lstStyle/>
                    <a:p>
                      <a:r>
                        <a:rPr lang="en-US" sz="1400" dirty="0" smtClean="0"/>
                        <a:t>Low</a:t>
                      </a:r>
                      <a:endParaRPr lang="en-US" sz="1400" dirty="0"/>
                    </a:p>
                  </a:txBody>
                  <a:tcPr>
                    <a:solidFill>
                      <a:schemeClr val="bg1">
                        <a:lumMod val="85000"/>
                      </a:schemeClr>
                    </a:solidFill>
                  </a:tcPr>
                </a:tc>
                <a:tc>
                  <a:txBody>
                    <a:bodyPr/>
                    <a:lstStyle/>
                    <a:p>
                      <a:r>
                        <a:rPr lang="en-US" sz="1400" dirty="0" smtClean="0"/>
                        <a:t>Daily</a:t>
                      </a:r>
                      <a:endParaRPr lang="en-US" sz="1400" dirty="0"/>
                    </a:p>
                  </a:txBody>
                  <a:tcPr>
                    <a:solidFill>
                      <a:schemeClr val="bg1">
                        <a:lumMod val="85000"/>
                      </a:schemeClr>
                    </a:solidFill>
                  </a:tcPr>
                </a:tc>
                <a:tc>
                  <a:txBody>
                    <a:bodyPr/>
                    <a:lstStyle/>
                    <a:p>
                      <a:r>
                        <a:rPr lang="en-US" sz="1400" dirty="0" smtClean="0"/>
                        <a:t>Limited</a:t>
                      </a:r>
                      <a:endParaRPr lang="en-US" sz="1400" dirty="0"/>
                    </a:p>
                  </a:txBody>
                  <a:tcPr>
                    <a:solidFill>
                      <a:schemeClr val="bg1">
                        <a:lumMod val="85000"/>
                      </a:schemeClr>
                    </a:solidFill>
                  </a:tcPr>
                </a:tc>
                <a:tc>
                  <a:txBody>
                    <a:bodyPr/>
                    <a:lstStyle/>
                    <a:p>
                      <a:r>
                        <a:rPr lang="en-US" sz="1400" dirty="0" smtClean="0"/>
                        <a:t>Social Contact</a:t>
                      </a:r>
                      <a:endParaRPr lang="en-US" sz="1400" dirty="0"/>
                    </a:p>
                  </a:txBody>
                  <a:tcPr>
                    <a:solidFill>
                      <a:schemeClr val="bg1">
                        <a:lumMod val="85000"/>
                      </a:schemeClr>
                    </a:solidFill>
                  </a:tcPr>
                </a:tc>
              </a:tr>
              <a:tr h="350520">
                <a:tc>
                  <a:txBody>
                    <a:bodyPr/>
                    <a:lstStyle/>
                    <a:p>
                      <a:r>
                        <a:rPr lang="en-US" sz="1400" dirty="0" smtClean="0"/>
                        <a:t>Quality</a:t>
                      </a:r>
                      <a:endParaRPr lang="en-US" sz="1400" dirty="0"/>
                    </a:p>
                  </a:txBody>
                  <a:tcPr>
                    <a:solidFill>
                      <a:schemeClr val="accent6">
                        <a:lumMod val="20000"/>
                        <a:lumOff val="80000"/>
                      </a:schemeClr>
                    </a:solidFill>
                  </a:tcPr>
                </a:tc>
                <a:tc>
                  <a:txBody>
                    <a:bodyPr/>
                    <a:lstStyle/>
                    <a:p>
                      <a:r>
                        <a:rPr lang="en-US" sz="1400" dirty="0" smtClean="0"/>
                        <a:t>Higher</a:t>
                      </a:r>
                      <a:endParaRPr lang="en-US" sz="1400" dirty="0"/>
                    </a:p>
                  </a:txBody>
                  <a:tcPr>
                    <a:solidFill>
                      <a:schemeClr val="accent6">
                        <a:lumMod val="20000"/>
                        <a:lumOff val="80000"/>
                      </a:schemeClr>
                    </a:solidFill>
                  </a:tcPr>
                </a:tc>
                <a:tc>
                  <a:txBody>
                    <a:bodyPr/>
                    <a:lstStyle/>
                    <a:p>
                      <a:r>
                        <a:rPr lang="en-US" sz="1400" dirty="0" smtClean="0"/>
                        <a:t>Impulse</a:t>
                      </a:r>
                      <a:endParaRPr lang="en-US" sz="1400" dirty="0"/>
                    </a:p>
                  </a:txBody>
                  <a:tcPr>
                    <a:solidFill>
                      <a:schemeClr val="accent6">
                        <a:lumMod val="20000"/>
                        <a:lumOff val="80000"/>
                      </a:schemeClr>
                    </a:solidFill>
                  </a:tcPr>
                </a:tc>
                <a:tc>
                  <a:txBody>
                    <a:bodyPr/>
                    <a:lstStyle/>
                    <a:p>
                      <a:r>
                        <a:rPr lang="en-US" sz="1400" dirty="0" smtClean="0"/>
                        <a:t>Wide</a:t>
                      </a:r>
                      <a:endParaRPr lang="en-US" sz="1400" dirty="0"/>
                    </a:p>
                  </a:txBody>
                  <a:tcPr>
                    <a:solidFill>
                      <a:schemeClr val="accent6">
                        <a:lumMod val="20000"/>
                        <a:lumOff val="80000"/>
                      </a:schemeClr>
                    </a:solidFill>
                  </a:tcPr>
                </a:tc>
                <a:tc>
                  <a:txBody>
                    <a:bodyPr/>
                    <a:lstStyle/>
                    <a:p>
                      <a:r>
                        <a:rPr lang="en-US" sz="1400" dirty="0" smtClean="0"/>
                        <a:t>Shopping as fun</a:t>
                      </a:r>
                      <a:endParaRPr lang="en-US" sz="1400" dirty="0"/>
                    </a:p>
                  </a:txBody>
                  <a:tcPr>
                    <a:solidFill>
                      <a:schemeClr val="accent6">
                        <a:lumMod val="20000"/>
                        <a:lumOff val="80000"/>
                      </a:schemeClr>
                    </a:solidFill>
                  </a:tcPr>
                </a:tc>
              </a:tr>
              <a:tr h="350520">
                <a:tc>
                  <a:txBody>
                    <a:bodyPr/>
                    <a:lstStyle/>
                    <a:p>
                      <a:r>
                        <a:rPr lang="en-US" sz="1400" dirty="0" smtClean="0"/>
                        <a:t>Exclusive</a:t>
                      </a:r>
                      <a:endParaRPr lang="en-US" sz="1400" dirty="0"/>
                    </a:p>
                  </a:txBody>
                  <a:tcPr>
                    <a:solidFill>
                      <a:schemeClr val="bg1">
                        <a:lumMod val="85000"/>
                      </a:schemeClr>
                    </a:solidFill>
                  </a:tcPr>
                </a:tc>
                <a:tc>
                  <a:txBody>
                    <a:bodyPr/>
                    <a:lstStyle/>
                    <a:p>
                      <a:r>
                        <a:rPr lang="en-US" sz="1400" dirty="0" smtClean="0"/>
                        <a:t>Expensive</a:t>
                      </a:r>
                      <a:endParaRPr lang="en-US" sz="1400" dirty="0"/>
                    </a:p>
                  </a:txBody>
                  <a:tcPr>
                    <a:solidFill>
                      <a:schemeClr val="bg1">
                        <a:lumMod val="85000"/>
                      </a:schemeClr>
                    </a:solidFill>
                  </a:tcPr>
                </a:tc>
                <a:tc>
                  <a:txBody>
                    <a:bodyPr/>
                    <a:lstStyle/>
                    <a:p>
                      <a:r>
                        <a:rPr lang="en-US" sz="1400" dirty="0" smtClean="0"/>
                        <a:t>Deliberate</a:t>
                      </a:r>
                      <a:endParaRPr lang="en-US" sz="1400" dirty="0"/>
                    </a:p>
                  </a:txBody>
                  <a:tcPr>
                    <a:solidFill>
                      <a:schemeClr val="bg1">
                        <a:lumMod val="85000"/>
                      </a:schemeClr>
                    </a:solidFill>
                  </a:tcPr>
                </a:tc>
                <a:tc>
                  <a:txBody>
                    <a:bodyPr/>
                    <a:lstStyle/>
                    <a:p>
                      <a:r>
                        <a:rPr lang="en-US" sz="1400" dirty="0" smtClean="0"/>
                        <a:t>Exclusive</a:t>
                      </a:r>
                      <a:endParaRPr lang="en-US" sz="1400" dirty="0"/>
                    </a:p>
                  </a:txBody>
                  <a:tcPr>
                    <a:solidFill>
                      <a:schemeClr val="bg1">
                        <a:lumMod val="85000"/>
                      </a:schemeClr>
                    </a:solidFill>
                  </a:tcPr>
                </a:tc>
                <a:tc>
                  <a:txBody>
                    <a:bodyPr/>
                    <a:lstStyle/>
                    <a:p>
                      <a:r>
                        <a:rPr lang="en-US" sz="1400" dirty="0" smtClean="0"/>
                        <a:t>Personal Service</a:t>
                      </a:r>
                      <a:endParaRPr lang="en-US" sz="1400" dirty="0"/>
                    </a:p>
                  </a:txBody>
                  <a:tcPr>
                    <a:solidFill>
                      <a:schemeClr val="bg1">
                        <a:lumMod val="85000"/>
                      </a:schemeClr>
                    </a:solidFill>
                  </a:tcPr>
                </a:tc>
              </a:tr>
            </a:tbl>
          </a:graphicData>
        </a:graphic>
      </p:graphicFrame>
      <p:sp>
        <p:nvSpPr>
          <p:cNvPr id="5" name="TextBox 4"/>
          <p:cNvSpPr txBox="1"/>
          <p:nvPr/>
        </p:nvSpPr>
        <p:spPr>
          <a:xfrm>
            <a:off x="3505200" y="3790950"/>
            <a:ext cx="5105400" cy="584775"/>
          </a:xfrm>
          <a:prstGeom prst="rect">
            <a:avLst/>
          </a:prstGeom>
          <a:solidFill>
            <a:schemeClr val="bg1">
              <a:alpha val="85000"/>
            </a:schemeClr>
          </a:solidFill>
        </p:spPr>
        <p:txBody>
          <a:bodyPr wrap="square" rtlCol="0">
            <a:spAutoFit/>
          </a:bodyPr>
          <a:lstStyle/>
          <a:p>
            <a:pPr algn="ctr"/>
            <a:r>
              <a:rPr lang="en-US" sz="1600" dirty="0"/>
              <a:t>Shop profiles matter because different profiles have different lighting styles</a:t>
            </a:r>
            <a:r>
              <a:rPr lang="en-US" sz="1600" dirty="0" smtClean="0"/>
              <a:t>.</a:t>
            </a:r>
            <a:endParaRPr lang="en-US" sz="1600" dirty="0"/>
          </a:p>
        </p:txBody>
      </p:sp>
      <p:sp>
        <p:nvSpPr>
          <p:cNvPr id="9" name="Rectangle 8"/>
          <p:cNvSpPr/>
          <p:nvPr/>
        </p:nvSpPr>
        <p:spPr>
          <a:xfrm>
            <a:off x="3276600" y="736885"/>
            <a:ext cx="5562600" cy="3962400"/>
          </a:xfrm>
          <a:prstGeom prst="rect">
            <a:avLst/>
          </a:prstGeom>
          <a:noFill/>
          <a:ln w="6350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352800" y="971550"/>
            <a:ext cx="2971800" cy="307777"/>
          </a:xfrm>
          <a:prstGeom prst="rect">
            <a:avLst/>
          </a:prstGeom>
          <a:solidFill>
            <a:schemeClr val="bg1">
              <a:alpha val="85000"/>
            </a:schemeClr>
          </a:solidFill>
        </p:spPr>
        <p:txBody>
          <a:bodyPr wrap="square" rtlCol="0">
            <a:spAutoFit/>
          </a:bodyPr>
          <a:lstStyle/>
          <a:p>
            <a:r>
              <a:rPr lang="en-US" sz="1400" dirty="0"/>
              <a:t>Table 12.1  Four Common Shop Profile</a:t>
            </a:r>
          </a:p>
        </p:txBody>
      </p:sp>
    </p:spTree>
    <p:extLst>
      <p:ext uri="{BB962C8B-B14F-4D97-AF65-F5344CB8AC3E}">
        <p14:creationId xmlns:p14="http://schemas.microsoft.com/office/powerpoint/2010/main" val="4562310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461963"/>
          </a:xfrm>
        </p:spPr>
        <p:txBody>
          <a:bodyPr/>
          <a:lstStyle/>
          <a:p>
            <a:r>
              <a:rPr lang="en-US" dirty="0" smtClean="0">
                <a:solidFill>
                  <a:schemeClr val="bg1"/>
                </a:solidFill>
                <a:effectLst>
                  <a:outerShdw blurRad="38100" dist="38100" dir="2700000" algn="tl">
                    <a:srgbClr val="000000">
                      <a:alpha val="43137"/>
                    </a:srgbClr>
                  </a:outerShdw>
                </a:effectLst>
              </a:rPr>
              <a:t>RETAIL LIGHTING DESIGN</a:t>
            </a:r>
            <a:endParaRPr lang="en-US"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04800" y="720724"/>
            <a:ext cx="2895600" cy="4022725"/>
          </a:xfrm>
          <a:solidFill>
            <a:schemeClr val="bg1">
              <a:alpha val="75000"/>
            </a:schemeClr>
          </a:solidFill>
          <a:ln w="63500">
            <a:noFill/>
          </a:ln>
        </p:spPr>
        <p:txBody>
          <a:bodyPr>
            <a:normAutofit/>
          </a:bodyPr>
          <a:lstStyle/>
          <a:p>
            <a:pPr marL="0" indent="0">
              <a:buNone/>
            </a:pPr>
            <a:endParaRPr lang="en-US" sz="1500" b="1" dirty="0"/>
          </a:p>
          <a:p>
            <a:pPr marL="0" indent="0">
              <a:buNone/>
            </a:pPr>
            <a:r>
              <a:rPr lang="en-US" sz="1600" b="1" dirty="0"/>
              <a:t>12.2 Factors to be considered</a:t>
            </a:r>
          </a:p>
          <a:p>
            <a:pPr marL="227013" indent="-227013">
              <a:lnSpc>
                <a:spcPct val="200000"/>
              </a:lnSpc>
            </a:pPr>
            <a:r>
              <a:rPr lang="en-US" sz="1600" dirty="0"/>
              <a:t>Shop Profile</a:t>
            </a:r>
          </a:p>
          <a:p>
            <a:pPr marL="227013" indent="-227013">
              <a:lnSpc>
                <a:spcPct val="200000"/>
              </a:lnSpc>
            </a:pPr>
            <a:r>
              <a:rPr lang="en-US" sz="1600" dirty="0"/>
              <a:t>Daylight or Electric Light</a:t>
            </a:r>
          </a:p>
          <a:p>
            <a:pPr marL="227013" indent="-227013">
              <a:lnSpc>
                <a:spcPct val="200000"/>
              </a:lnSpc>
            </a:pPr>
            <a:r>
              <a:rPr lang="en-US" sz="1600" dirty="0"/>
              <a:t>Nature of </a:t>
            </a:r>
            <a:r>
              <a:rPr lang="en-US" sz="1600" dirty="0" smtClean="0"/>
              <a:t>Merchandize</a:t>
            </a:r>
            <a:endParaRPr lang="en-US" sz="1600" dirty="0"/>
          </a:p>
          <a:p>
            <a:pPr marL="227013" indent="-227013">
              <a:lnSpc>
                <a:spcPct val="200000"/>
              </a:lnSpc>
            </a:pPr>
            <a:r>
              <a:rPr lang="en-US" sz="1600" dirty="0"/>
              <a:t>Obstruction</a:t>
            </a:r>
          </a:p>
          <a:p>
            <a:endParaRPr lang="en-US" sz="1600" dirty="0" smtClean="0"/>
          </a:p>
        </p:txBody>
      </p:sp>
      <p:sp>
        <p:nvSpPr>
          <p:cNvPr id="7" name="Footer Placeholder 3"/>
          <p:cNvSpPr>
            <a:spLocks noGrp="1"/>
          </p:cNvSpPr>
          <p:nvPr>
            <p:ph type="ftr" sz="quarter" idx="11"/>
          </p:nvPr>
        </p:nvSpPr>
        <p:spPr>
          <a:xfrm>
            <a:off x="7010400" y="4857750"/>
            <a:ext cx="2133600" cy="285750"/>
          </a:xfrm>
        </p:spPr>
        <p:txBody>
          <a:bodyPr/>
          <a:lstStyle/>
          <a:p>
            <a:r>
              <a:rPr lang="en-US" sz="1000" dirty="0" smtClean="0">
                <a:solidFill>
                  <a:schemeClr val="bg1"/>
                </a:solidFill>
              </a:rPr>
              <a:t>www.nrocolightingdesign.com</a:t>
            </a:r>
            <a:endParaRPr lang="en-US" sz="1000" dirty="0">
              <a:solidFill>
                <a:schemeClr val="bg1"/>
              </a:solidFill>
            </a:endParaRPr>
          </a:p>
        </p:txBody>
      </p:sp>
      <p:sp>
        <p:nvSpPr>
          <p:cNvPr id="6" name="TextBox 5"/>
          <p:cNvSpPr txBox="1">
            <a:spLocks/>
          </p:cNvSpPr>
          <p:nvPr/>
        </p:nvSpPr>
        <p:spPr>
          <a:xfrm>
            <a:off x="3657600" y="1047750"/>
            <a:ext cx="4876800" cy="1066800"/>
          </a:xfrm>
          <a:prstGeom prst="rect">
            <a:avLst/>
          </a:prstGeom>
          <a:solidFill>
            <a:schemeClr val="bg1">
              <a:alpha val="85000"/>
            </a:schemeClr>
          </a:solidFill>
        </p:spPr>
        <p:txBody>
          <a:bodyPr wrap="square" rtlCol="0">
            <a:noAutofit/>
          </a:bodyPr>
          <a:lstStyle/>
          <a:p>
            <a:pPr algn="ctr"/>
            <a:endParaRPr lang="en-US" sz="1600" dirty="0" smtClean="0"/>
          </a:p>
          <a:p>
            <a:pPr algn="ctr"/>
            <a:r>
              <a:rPr lang="en-US" sz="1600" dirty="0" smtClean="0"/>
              <a:t>The use of daylight adds an attractive dynamic element to the store.</a:t>
            </a:r>
            <a:endParaRPr lang="en-US" sz="1600" dirty="0"/>
          </a:p>
        </p:txBody>
      </p:sp>
      <p:sp>
        <p:nvSpPr>
          <p:cNvPr id="9" name="Rectangle 8"/>
          <p:cNvSpPr/>
          <p:nvPr/>
        </p:nvSpPr>
        <p:spPr>
          <a:xfrm>
            <a:off x="3276600" y="742950"/>
            <a:ext cx="5562600" cy="3962400"/>
          </a:xfrm>
          <a:prstGeom prst="rect">
            <a:avLst/>
          </a:prstGeom>
          <a:noFill/>
          <a:ln w="6350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38848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461963"/>
          </a:xfrm>
        </p:spPr>
        <p:txBody>
          <a:bodyPr/>
          <a:lstStyle/>
          <a:p>
            <a:r>
              <a:rPr lang="en-US" dirty="0" smtClean="0">
                <a:solidFill>
                  <a:schemeClr val="bg1"/>
                </a:solidFill>
                <a:effectLst>
                  <a:outerShdw blurRad="38100" dist="38100" dir="2700000" algn="tl">
                    <a:srgbClr val="000000">
                      <a:alpha val="43137"/>
                    </a:srgbClr>
                  </a:outerShdw>
                </a:effectLst>
              </a:rPr>
              <a:t>RETAIL LIGHTING DESIGN</a:t>
            </a:r>
            <a:endParaRPr lang="en-US"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04800" y="720724"/>
            <a:ext cx="2895600" cy="4022725"/>
          </a:xfrm>
          <a:solidFill>
            <a:schemeClr val="bg1">
              <a:alpha val="75000"/>
            </a:schemeClr>
          </a:solidFill>
          <a:ln w="63500">
            <a:noFill/>
          </a:ln>
        </p:spPr>
        <p:txBody>
          <a:bodyPr>
            <a:normAutofit/>
          </a:bodyPr>
          <a:lstStyle/>
          <a:p>
            <a:pPr marL="0" indent="0">
              <a:buNone/>
            </a:pPr>
            <a:endParaRPr lang="en-US" sz="1500" b="1" dirty="0"/>
          </a:p>
          <a:p>
            <a:pPr marL="0" indent="0">
              <a:buNone/>
            </a:pPr>
            <a:r>
              <a:rPr lang="en-US" sz="1600" b="1" dirty="0"/>
              <a:t>12.2 Factors to be considered</a:t>
            </a:r>
          </a:p>
          <a:p>
            <a:pPr marL="227013" indent="-227013">
              <a:lnSpc>
                <a:spcPct val="200000"/>
              </a:lnSpc>
            </a:pPr>
            <a:r>
              <a:rPr lang="en-US" sz="1600" dirty="0"/>
              <a:t>Shop Profile</a:t>
            </a:r>
          </a:p>
          <a:p>
            <a:pPr marL="227013" indent="-227013">
              <a:lnSpc>
                <a:spcPct val="200000"/>
              </a:lnSpc>
            </a:pPr>
            <a:r>
              <a:rPr lang="en-US" sz="1600" dirty="0"/>
              <a:t>Daylight or Electric Light</a:t>
            </a:r>
          </a:p>
          <a:p>
            <a:pPr marL="227013" indent="-227013">
              <a:lnSpc>
                <a:spcPct val="200000"/>
              </a:lnSpc>
            </a:pPr>
            <a:r>
              <a:rPr lang="en-US" sz="1600" dirty="0"/>
              <a:t>Nature of </a:t>
            </a:r>
            <a:r>
              <a:rPr lang="en-US" sz="1600" dirty="0" smtClean="0"/>
              <a:t>Merchandize</a:t>
            </a:r>
            <a:endParaRPr lang="en-US" sz="1600" dirty="0"/>
          </a:p>
          <a:p>
            <a:pPr marL="227013" indent="-227013">
              <a:lnSpc>
                <a:spcPct val="200000"/>
              </a:lnSpc>
            </a:pPr>
            <a:r>
              <a:rPr lang="en-US" sz="1600" dirty="0"/>
              <a:t>Obstruction</a:t>
            </a:r>
          </a:p>
          <a:p>
            <a:endParaRPr lang="en-US" sz="1600" dirty="0" smtClean="0"/>
          </a:p>
        </p:txBody>
      </p:sp>
      <p:sp>
        <p:nvSpPr>
          <p:cNvPr id="7" name="Footer Placeholder 3"/>
          <p:cNvSpPr>
            <a:spLocks noGrp="1"/>
          </p:cNvSpPr>
          <p:nvPr>
            <p:ph type="ftr" sz="quarter" idx="11"/>
          </p:nvPr>
        </p:nvSpPr>
        <p:spPr>
          <a:xfrm>
            <a:off x="7010400" y="4857750"/>
            <a:ext cx="2133600" cy="285750"/>
          </a:xfrm>
        </p:spPr>
        <p:txBody>
          <a:bodyPr/>
          <a:lstStyle/>
          <a:p>
            <a:r>
              <a:rPr lang="en-US" sz="1000" dirty="0" smtClean="0">
                <a:solidFill>
                  <a:schemeClr val="bg1"/>
                </a:solidFill>
              </a:rPr>
              <a:t>www.nrocolightingdesign.com</a:t>
            </a:r>
            <a:endParaRPr lang="en-US" sz="1000" dirty="0">
              <a:solidFill>
                <a:schemeClr val="bg1"/>
              </a:solidFill>
            </a:endParaRPr>
          </a:p>
        </p:txBody>
      </p:sp>
      <p:sp>
        <p:nvSpPr>
          <p:cNvPr id="6" name="TextBox 5"/>
          <p:cNvSpPr txBox="1">
            <a:spLocks/>
          </p:cNvSpPr>
          <p:nvPr/>
        </p:nvSpPr>
        <p:spPr>
          <a:xfrm>
            <a:off x="3657600" y="1047750"/>
            <a:ext cx="4876800" cy="1066800"/>
          </a:xfrm>
          <a:prstGeom prst="rect">
            <a:avLst/>
          </a:prstGeom>
          <a:solidFill>
            <a:schemeClr val="bg1">
              <a:alpha val="85000"/>
            </a:schemeClr>
          </a:solidFill>
        </p:spPr>
        <p:txBody>
          <a:bodyPr wrap="square" rtlCol="0">
            <a:noAutofit/>
          </a:bodyPr>
          <a:lstStyle/>
          <a:p>
            <a:pPr algn="ctr"/>
            <a:endParaRPr lang="en-US" sz="1600" dirty="0" smtClean="0"/>
          </a:p>
          <a:p>
            <a:pPr algn="ctr"/>
            <a:r>
              <a:rPr lang="en-US" sz="1600" dirty="0" smtClean="0"/>
              <a:t>The type of lighting and the color of the light sources used depend on the nature of the merchandize.</a:t>
            </a:r>
            <a:endParaRPr lang="en-US" sz="1600" dirty="0"/>
          </a:p>
        </p:txBody>
      </p:sp>
      <p:sp>
        <p:nvSpPr>
          <p:cNvPr id="9" name="Rectangle 8"/>
          <p:cNvSpPr/>
          <p:nvPr/>
        </p:nvSpPr>
        <p:spPr>
          <a:xfrm>
            <a:off x="3276600" y="742950"/>
            <a:ext cx="5562600" cy="3962400"/>
          </a:xfrm>
          <a:prstGeom prst="rect">
            <a:avLst/>
          </a:prstGeom>
          <a:noFill/>
          <a:ln w="6350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62310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461963"/>
          </a:xfrm>
        </p:spPr>
        <p:txBody>
          <a:bodyPr/>
          <a:lstStyle/>
          <a:p>
            <a:r>
              <a:rPr lang="en-US" dirty="0" smtClean="0">
                <a:solidFill>
                  <a:schemeClr val="bg1"/>
                </a:solidFill>
                <a:effectLst>
                  <a:outerShdw blurRad="38100" dist="38100" dir="2700000" algn="tl">
                    <a:srgbClr val="000000">
                      <a:alpha val="43137"/>
                    </a:srgbClr>
                  </a:outerShdw>
                </a:effectLst>
              </a:rPr>
              <a:t>RETAIL LIGHTING DESIGN</a:t>
            </a:r>
            <a:endParaRPr lang="en-US"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04800" y="720724"/>
            <a:ext cx="2895600" cy="4022725"/>
          </a:xfrm>
          <a:solidFill>
            <a:schemeClr val="bg1">
              <a:alpha val="75000"/>
            </a:schemeClr>
          </a:solidFill>
          <a:ln w="63500">
            <a:noFill/>
          </a:ln>
        </p:spPr>
        <p:txBody>
          <a:bodyPr>
            <a:normAutofit/>
          </a:bodyPr>
          <a:lstStyle/>
          <a:p>
            <a:pPr marL="0" indent="0">
              <a:buNone/>
            </a:pPr>
            <a:endParaRPr lang="en-US" sz="1500" b="1" dirty="0"/>
          </a:p>
          <a:p>
            <a:pPr marL="0" indent="0">
              <a:buNone/>
            </a:pPr>
            <a:r>
              <a:rPr lang="en-US" sz="1600" b="1" dirty="0"/>
              <a:t>12.2 Factors to be considered</a:t>
            </a:r>
          </a:p>
          <a:p>
            <a:pPr marL="227013" indent="-227013">
              <a:lnSpc>
                <a:spcPct val="200000"/>
              </a:lnSpc>
            </a:pPr>
            <a:r>
              <a:rPr lang="en-US" sz="1600" dirty="0"/>
              <a:t>Shop Profile</a:t>
            </a:r>
          </a:p>
          <a:p>
            <a:pPr marL="227013" indent="-227013">
              <a:lnSpc>
                <a:spcPct val="200000"/>
              </a:lnSpc>
            </a:pPr>
            <a:r>
              <a:rPr lang="en-US" sz="1600" dirty="0"/>
              <a:t>Daylight or Electric Light</a:t>
            </a:r>
          </a:p>
          <a:p>
            <a:pPr marL="227013" indent="-227013">
              <a:lnSpc>
                <a:spcPct val="200000"/>
              </a:lnSpc>
            </a:pPr>
            <a:r>
              <a:rPr lang="en-US" sz="1600" dirty="0"/>
              <a:t>Nature of Merchandize</a:t>
            </a:r>
          </a:p>
          <a:p>
            <a:pPr marL="227013" indent="-227013">
              <a:lnSpc>
                <a:spcPct val="200000"/>
              </a:lnSpc>
            </a:pPr>
            <a:r>
              <a:rPr lang="en-US" sz="1600" dirty="0"/>
              <a:t>Obstruction</a:t>
            </a:r>
            <a:endParaRPr lang="en-US" sz="1600" dirty="0"/>
          </a:p>
        </p:txBody>
      </p:sp>
      <p:sp>
        <p:nvSpPr>
          <p:cNvPr id="7" name="Footer Placeholder 3"/>
          <p:cNvSpPr>
            <a:spLocks noGrp="1"/>
          </p:cNvSpPr>
          <p:nvPr>
            <p:ph type="ftr" sz="quarter" idx="11"/>
          </p:nvPr>
        </p:nvSpPr>
        <p:spPr>
          <a:xfrm>
            <a:off x="7010400" y="4857750"/>
            <a:ext cx="2133600" cy="285750"/>
          </a:xfrm>
        </p:spPr>
        <p:txBody>
          <a:bodyPr/>
          <a:lstStyle/>
          <a:p>
            <a:r>
              <a:rPr lang="en-US" sz="1000" dirty="0" smtClean="0">
                <a:solidFill>
                  <a:schemeClr val="bg1"/>
                </a:solidFill>
              </a:rPr>
              <a:t>www.nrocolightingdesign.com</a:t>
            </a:r>
            <a:endParaRPr lang="en-US" sz="1000" dirty="0">
              <a:solidFill>
                <a:schemeClr val="bg1"/>
              </a:solidFill>
            </a:endParaRPr>
          </a:p>
        </p:txBody>
      </p:sp>
      <p:sp>
        <p:nvSpPr>
          <p:cNvPr id="6" name="TextBox 5"/>
          <p:cNvSpPr txBox="1">
            <a:spLocks/>
          </p:cNvSpPr>
          <p:nvPr/>
        </p:nvSpPr>
        <p:spPr>
          <a:xfrm>
            <a:off x="3657600" y="1047750"/>
            <a:ext cx="4876800" cy="1295400"/>
          </a:xfrm>
          <a:prstGeom prst="rect">
            <a:avLst/>
          </a:prstGeom>
          <a:solidFill>
            <a:schemeClr val="bg1">
              <a:alpha val="85000"/>
            </a:schemeClr>
          </a:solidFill>
        </p:spPr>
        <p:txBody>
          <a:bodyPr wrap="square" rtlCol="0">
            <a:noAutofit/>
          </a:bodyPr>
          <a:lstStyle/>
          <a:p>
            <a:pPr algn="ctr"/>
            <a:endParaRPr lang="en-US" sz="1600" dirty="0" smtClean="0"/>
          </a:p>
          <a:p>
            <a:pPr algn="ctr"/>
            <a:r>
              <a:rPr lang="en-US" sz="1600" dirty="0" smtClean="0"/>
              <a:t>When obstruction occurs, like racks extending to head height and above, it is essential that the layout of the lighting and the merchandize is coordinated.</a:t>
            </a:r>
            <a:endParaRPr lang="en-US" sz="1600" dirty="0"/>
          </a:p>
        </p:txBody>
      </p:sp>
      <p:sp>
        <p:nvSpPr>
          <p:cNvPr id="9" name="Rectangle 8"/>
          <p:cNvSpPr/>
          <p:nvPr/>
        </p:nvSpPr>
        <p:spPr>
          <a:xfrm>
            <a:off x="3276600" y="742950"/>
            <a:ext cx="5562600" cy="3962400"/>
          </a:xfrm>
          <a:prstGeom prst="rect">
            <a:avLst/>
          </a:prstGeom>
          <a:noFill/>
          <a:ln w="6350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62310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461963"/>
          </a:xfrm>
        </p:spPr>
        <p:txBody>
          <a:bodyPr/>
          <a:lstStyle/>
          <a:p>
            <a:r>
              <a:rPr lang="en-US" dirty="0" smtClean="0">
                <a:solidFill>
                  <a:schemeClr val="bg1"/>
                </a:solidFill>
                <a:effectLst>
                  <a:outerShdw blurRad="38100" dist="38100" dir="2700000" algn="tl">
                    <a:srgbClr val="000000">
                      <a:alpha val="43137"/>
                    </a:srgbClr>
                  </a:outerShdw>
                </a:effectLst>
              </a:rPr>
              <a:t>RETAIL LIGHTING DESIGN</a:t>
            </a:r>
            <a:endParaRPr lang="en-US"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04800" y="720724"/>
            <a:ext cx="2895600" cy="4022725"/>
          </a:xfrm>
          <a:solidFill>
            <a:schemeClr val="bg1">
              <a:alpha val="75000"/>
            </a:schemeClr>
          </a:solidFill>
          <a:ln w="63500">
            <a:noFill/>
          </a:ln>
        </p:spPr>
        <p:txBody>
          <a:bodyPr>
            <a:normAutofit/>
          </a:bodyPr>
          <a:lstStyle/>
          <a:p>
            <a:pPr marL="0" indent="0">
              <a:buNone/>
            </a:pPr>
            <a:endParaRPr lang="en-US" sz="1600" dirty="0"/>
          </a:p>
          <a:p>
            <a:pPr marL="0" indent="0">
              <a:buNone/>
            </a:pPr>
            <a:r>
              <a:rPr lang="en-US" sz="1600" b="1" dirty="0"/>
              <a:t>12.3 Lighting recommendations</a:t>
            </a:r>
          </a:p>
          <a:p>
            <a:pPr>
              <a:lnSpc>
                <a:spcPct val="200000"/>
              </a:lnSpc>
            </a:pPr>
            <a:r>
              <a:rPr lang="en-US" sz="1600" dirty="0"/>
              <a:t>Illuminances</a:t>
            </a:r>
          </a:p>
          <a:p>
            <a:pPr>
              <a:lnSpc>
                <a:spcPct val="200000"/>
              </a:lnSpc>
            </a:pPr>
            <a:r>
              <a:rPr lang="en-US" sz="1600" dirty="0"/>
              <a:t>Illuminance uniformity</a:t>
            </a:r>
          </a:p>
          <a:p>
            <a:pPr>
              <a:lnSpc>
                <a:spcPct val="200000"/>
              </a:lnSpc>
            </a:pPr>
            <a:r>
              <a:rPr lang="en-US" sz="1600" dirty="0" err="1"/>
              <a:t>Luminances</a:t>
            </a:r>
            <a:endParaRPr lang="en-US" sz="1600" dirty="0"/>
          </a:p>
          <a:p>
            <a:pPr>
              <a:lnSpc>
                <a:spcPct val="200000"/>
              </a:lnSpc>
            </a:pPr>
            <a:r>
              <a:rPr lang="en-US" sz="1600" dirty="0"/>
              <a:t>Light source </a:t>
            </a:r>
            <a:r>
              <a:rPr lang="en-US" sz="1600" dirty="0" smtClean="0"/>
              <a:t>color </a:t>
            </a:r>
            <a:r>
              <a:rPr lang="en-US" sz="1600" dirty="0"/>
              <a:t>properties</a:t>
            </a:r>
          </a:p>
        </p:txBody>
      </p:sp>
      <p:sp>
        <p:nvSpPr>
          <p:cNvPr id="8" name="Text Placeholder 7"/>
          <p:cNvSpPr>
            <a:spLocks noGrp="1"/>
          </p:cNvSpPr>
          <p:nvPr>
            <p:ph type="body" sz="half" idx="2"/>
          </p:nvPr>
        </p:nvSpPr>
        <p:spPr>
          <a:xfrm>
            <a:off x="3276600" y="742950"/>
            <a:ext cx="5562600" cy="3962400"/>
          </a:xfrm>
          <a:ln w="63500" cap="sq" cmpd="sng">
            <a:solidFill>
              <a:schemeClr val="bg1"/>
            </a:solidFill>
            <a:miter lim="800000"/>
          </a:ln>
        </p:spPr>
        <p:txBody>
          <a:bodyPr/>
          <a:lstStyle/>
          <a:p>
            <a:endParaRPr lang="en-US" dirty="0"/>
          </a:p>
        </p:txBody>
      </p:sp>
      <p:sp>
        <p:nvSpPr>
          <p:cNvPr id="7" name="Footer Placeholder 3"/>
          <p:cNvSpPr>
            <a:spLocks noGrp="1"/>
          </p:cNvSpPr>
          <p:nvPr>
            <p:ph type="ftr" sz="quarter" idx="11"/>
          </p:nvPr>
        </p:nvSpPr>
        <p:spPr>
          <a:xfrm>
            <a:off x="7010400" y="4857750"/>
            <a:ext cx="2133600" cy="285750"/>
          </a:xfrm>
        </p:spPr>
        <p:txBody>
          <a:bodyPr/>
          <a:lstStyle/>
          <a:p>
            <a:r>
              <a:rPr lang="en-US" sz="1000" dirty="0" smtClean="0">
                <a:solidFill>
                  <a:schemeClr val="bg1"/>
                </a:solidFill>
              </a:rPr>
              <a:t>www.nrocolightingdesign.com</a:t>
            </a:r>
            <a:endParaRPr lang="en-US" sz="1000" dirty="0">
              <a:solidFill>
                <a:schemeClr val="bg1"/>
              </a:solidFill>
            </a:endParaRPr>
          </a:p>
        </p:txBody>
      </p:sp>
    </p:spTree>
    <p:extLst>
      <p:ext uri="{BB962C8B-B14F-4D97-AF65-F5344CB8AC3E}">
        <p14:creationId xmlns:p14="http://schemas.microsoft.com/office/powerpoint/2010/main" val="3402558241"/>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461963"/>
          </a:xfrm>
        </p:spPr>
        <p:txBody>
          <a:bodyPr/>
          <a:lstStyle/>
          <a:p>
            <a:r>
              <a:rPr lang="en-US" dirty="0" smtClean="0">
                <a:solidFill>
                  <a:schemeClr val="bg1"/>
                </a:solidFill>
                <a:effectLst>
                  <a:outerShdw blurRad="38100" dist="38100" dir="2700000" algn="tl">
                    <a:srgbClr val="000000">
                      <a:alpha val="43137"/>
                    </a:srgbClr>
                  </a:outerShdw>
                </a:effectLst>
              </a:rPr>
              <a:t>RETAIL LIGHTING DESIGN</a:t>
            </a:r>
            <a:endParaRPr lang="en-US"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04800" y="720724"/>
            <a:ext cx="2895600" cy="4022725"/>
          </a:xfrm>
          <a:solidFill>
            <a:schemeClr val="bg1">
              <a:alpha val="75000"/>
            </a:schemeClr>
          </a:solidFill>
          <a:ln w="63500">
            <a:noFill/>
          </a:ln>
        </p:spPr>
        <p:txBody>
          <a:bodyPr>
            <a:normAutofit/>
          </a:bodyPr>
          <a:lstStyle/>
          <a:p>
            <a:pPr marL="0" indent="0">
              <a:buNone/>
            </a:pPr>
            <a:endParaRPr lang="en-US" sz="1600" dirty="0"/>
          </a:p>
          <a:p>
            <a:pPr marL="0" indent="0">
              <a:buNone/>
            </a:pPr>
            <a:r>
              <a:rPr lang="en-US" sz="1600" b="1" dirty="0"/>
              <a:t>12.3 Lighting recommendations</a:t>
            </a:r>
          </a:p>
          <a:p>
            <a:pPr>
              <a:lnSpc>
                <a:spcPct val="200000"/>
              </a:lnSpc>
            </a:pPr>
            <a:r>
              <a:rPr lang="en-US" sz="1600" dirty="0"/>
              <a:t>Illuminances</a:t>
            </a:r>
          </a:p>
          <a:p>
            <a:pPr>
              <a:lnSpc>
                <a:spcPct val="200000"/>
              </a:lnSpc>
            </a:pPr>
            <a:r>
              <a:rPr lang="en-US" sz="1600" dirty="0"/>
              <a:t>Illuminance uniformity</a:t>
            </a:r>
          </a:p>
          <a:p>
            <a:pPr>
              <a:lnSpc>
                <a:spcPct val="200000"/>
              </a:lnSpc>
            </a:pPr>
            <a:r>
              <a:rPr lang="en-US" sz="1600" dirty="0" err="1"/>
              <a:t>Luminances</a:t>
            </a:r>
            <a:endParaRPr lang="en-US" sz="1600" dirty="0"/>
          </a:p>
          <a:p>
            <a:pPr>
              <a:lnSpc>
                <a:spcPct val="200000"/>
              </a:lnSpc>
            </a:pPr>
            <a:r>
              <a:rPr lang="en-US" sz="1600" dirty="0"/>
              <a:t>Light source </a:t>
            </a:r>
            <a:r>
              <a:rPr lang="en-US" sz="1600" dirty="0" smtClean="0"/>
              <a:t>color </a:t>
            </a:r>
            <a:r>
              <a:rPr lang="en-US" sz="1600" dirty="0"/>
              <a:t>properties</a:t>
            </a:r>
          </a:p>
        </p:txBody>
      </p:sp>
      <p:sp>
        <p:nvSpPr>
          <p:cNvPr id="7" name="Footer Placeholder 3"/>
          <p:cNvSpPr>
            <a:spLocks noGrp="1"/>
          </p:cNvSpPr>
          <p:nvPr>
            <p:ph type="ftr" sz="quarter" idx="11"/>
          </p:nvPr>
        </p:nvSpPr>
        <p:spPr>
          <a:xfrm>
            <a:off x="7010400" y="4857750"/>
            <a:ext cx="2133600" cy="285750"/>
          </a:xfrm>
        </p:spPr>
        <p:txBody>
          <a:bodyPr/>
          <a:lstStyle/>
          <a:p>
            <a:r>
              <a:rPr lang="en-US" sz="1000" dirty="0" smtClean="0">
                <a:solidFill>
                  <a:schemeClr val="bg1"/>
                </a:solidFill>
              </a:rPr>
              <a:t>www.nrocolightingdesign.com</a:t>
            </a:r>
            <a:endParaRPr lang="en-US" sz="1000" dirty="0">
              <a:solidFill>
                <a:schemeClr val="bg1"/>
              </a:solidFill>
            </a:endParaRPr>
          </a:p>
        </p:txBody>
      </p:sp>
      <p:sp>
        <p:nvSpPr>
          <p:cNvPr id="6" name="TextBox 5"/>
          <p:cNvSpPr txBox="1">
            <a:spLocks/>
          </p:cNvSpPr>
          <p:nvPr/>
        </p:nvSpPr>
        <p:spPr>
          <a:xfrm>
            <a:off x="3581400" y="1047750"/>
            <a:ext cx="5029200" cy="3048000"/>
          </a:xfrm>
          <a:prstGeom prst="rect">
            <a:avLst/>
          </a:prstGeom>
          <a:solidFill>
            <a:schemeClr val="bg1">
              <a:alpha val="85000"/>
            </a:schemeClr>
          </a:solidFill>
        </p:spPr>
        <p:txBody>
          <a:bodyPr wrap="square" rtlCol="0">
            <a:noAutofit/>
          </a:bodyPr>
          <a:lstStyle/>
          <a:p>
            <a:endParaRPr lang="en-US" sz="1600" dirty="0" smtClean="0"/>
          </a:p>
          <a:p>
            <a:r>
              <a:rPr lang="en-US" sz="1600" dirty="0" smtClean="0"/>
              <a:t>Retail Lighting is essentially a balance between general lighting, accent lighting, and display lighting.  This balance itself depends on the shop profile.</a:t>
            </a:r>
          </a:p>
          <a:p>
            <a:r>
              <a:rPr lang="en-US" sz="1600" dirty="0" smtClean="0"/>
              <a:t>1.  Low budget = 500 to 1000 lux general (including vertical)</a:t>
            </a:r>
          </a:p>
          <a:p>
            <a:r>
              <a:rPr lang="en-US" sz="1600" dirty="0" smtClean="0"/>
              <a:t>2.  Value for Money = 250 to 500lux general (with some accent lighting)</a:t>
            </a:r>
          </a:p>
          <a:p>
            <a:r>
              <a:rPr lang="en-US" sz="1600" dirty="0" smtClean="0"/>
              <a:t>3.  Quality = </a:t>
            </a:r>
            <a:r>
              <a:rPr lang="en-US" sz="1600" dirty="0"/>
              <a:t>250 to 500lux general (with accent lighting)</a:t>
            </a:r>
            <a:endParaRPr lang="en-US" sz="1600" dirty="0" smtClean="0"/>
          </a:p>
          <a:p>
            <a:r>
              <a:rPr lang="en-US" sz="1600" dirty="0" smtClean="0"/>
              <a:t>4.  Exclusive = </a:t>
            </a:r>
            <a:r>
              <a:rPr lang="en-US" sz="1600" dirty="0"/>
              <a:t>100 to 200lux general (mostly accent and display lighting)</a:t>
            </a:r>
            <a:r>
              <a:rPr lang="en-US" sz="1600" dirty="0" smtClean="0"/>
              <a:t>.</a:t>
            </a:r>
            <a:endParaRPr lang="en-US" sz="1600" dirty="0"/>
          </a:p>
        </p:txBody>
      </p:sp>
      <p:sp>
        <p:nvSpPr>
          <p:cNvPr id="9" name="Rectangle 8"/>
          <p:cNvSpPr/>
          <p:nvPr/>
        </p:nvSpPr>
        <p:spPr>
          <a:xfrm>
            <a:off x="3276600" y="742950"/>
            <a:ext cx="5562600" cy="3962400"/>
          </a:xfrm>
          <a:prstGeom prst="rect">
            <a:avLst/>
          </a:prstGeom>
          <a:noFill/>
          <a:ln w="6350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62310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461963"/>
          </a:xfrm>
        </p:spPr>
        <p:txBody>
          <a:bodyPr/>
          <a:lstStyle/>
          <a:p>
            <a:r>
              <a:rPr lang="en-US" dirty="0" smtClean="0">
                <a:solidFill>
                  <a:schemeClr val="bg1"/>
                </a:solidFill>
                <a:effectLst>
                  <a:outerShdw blurRad="38100" dist="38100" dir="2700000" algn="tl">
                    <a:srgbClr val="000000">
                      <a:alpha val="43137"/>
                    </a:srgbClr>
                  </a:outerShdw>
                </a:effectLst>
              </a:rPr>
              <a:t>RETAIL LIGHTING DESIGN</a:t>
            </a:r>
            <a:endParaRPr lang="en-US"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04800" y="720724"/>
            <a:ext cx="2895600" cy="4022725"/>
          </a:xfrm>
          <a:solidFill>
            <a:schemeClr val="bg1">
              <a:alpha val="75000"/>
            </a:schemeClr>
          </a:solidFill>
          <a:ln w="63500">
            <a:noFill/>
          </a:ln>
        </p:spPr>
        <p:txBody>
          <a:bodyPr>
            <a:normAutofit/>
          </a:bodyPr>
          <a:lstStyle/>
          <a:p>
            <a:pPr marL="0" indent="0">
              <a:buNone/>
            </a:pPr>
            <a:endParaRPr lang="en-US" sz="1600" dirty="0"/>
          </a:p>
          <a:p>
            <a:pPr marL="0" indent="0">
              <a:buNone/>
            </a:pPr>
            <a:r>
              <a:rPr lang="en-US" sz="1600" b="1" dirty="0"/>
              <a:t>12.3 Lighting recommendations</a:t>
            </a:r>
          </a:p>
          <a:p>
            <a:pPr>
              <a:lnSpc>
                <a:spcPct val="200000"/>
              </a:lnSpc>
            </a:pPr>
            <a:r>
              <a:rPr lang="en-US" sz="1600" dirty="0"/>
              <a:t>Illuminances</a:t>
            </a:r>
          </a:p>
          <a:p>
            <a:pPr>
              <a:lnSpc>
                <a:spcPct val="200000"/>
              </a:lnSpc>
            </a:pPr>
            <a:r>
              <a:rPr lang="en-US" sz="1600" dirty="0"/>
              <a:t>Illuminance uniformity</a:t>
            </a:r>
          </a:p>
          <a:p>
            <a:pPr>
              <a:lnSpc>
                <a:spcPct val="200000"/>
              </a:lnSpc>
            </a:pPr>
            <a:r>
              <a:rPr lang="en-US" sz="1600" dirty="0" err="1"/>
              <a:t>Luminances</a:t>
            </a:r>
            <a:endParaRPr lang="en-US" sz="1600" dirty="0"/>
          </a:p>
          <a:p>
            <a:pPr>
              <a:lnSpc>
                <a:spcPct val="200000"/>
              </a:lnSpc>
            </a:pPr>
            <a:r>
              <a:rPr lang="en-US" sz="1600" dirty="0"/>
              <a:t>Light source </a:t>
            </a:r>
            <a:r>
              <a:rPr lang="en-US" sz="1600" dirty="0" smtClean="0"/>
              <a:t>color </a:t>
            </a:r>
            <a:r>
              <a:rPr lang="en-US" sz="1600" dirty="0"/>
              <a:t>properties</a:t>
            </a:r>
          </a:p>
          <a:p>
            <a:endParaRPr lang="en-US" sz="1600" dirty="0" smtClean="0"/>
          </a:p>
        </p:txBody>
      </p:sp>
      <p:sp>
        <p:nvSpPr>
          <p:cNvPr id="7" name="Footer Placeholder 3"/>
          <p:cNvSpPr>
            <a:spLocks noGrp="1"/>
          </p:cNvSpPr>
          <p:nvPr>
            <p:ph type="ftr" sz="quarter" idx="11"/>
          </p:nvPr>
        </p:nvSpPr>
        <p:spPr>
          <a:xfrm>
            <a:off x="7010400" y="4857750"/>
            <a:ext cx="2133600" cy="285750"/>
          </a:xfrm>
        </p:spPr>
        <p:txBody>
          <a:bodyPr/>
          <a:lstStyle/>
          <a:p>
            <a:r>
              <a:rPr lang="en-US" sz="1000" dirty="0" smtClean="0">
                <a:solidFill>
                  <a:schemeClr val="bg1"/>
                </a:solidFill>
              </a:rPr>
              <a:t>www.nrocolightingdesign.com</a:t>
            </a:r>
            <a:endParaRPr lang="en-US" sz="1000" dirty="0">
              <a:solidFill>
                <a:schemeClr val="bg1"/>
              </a:solidFill>
            </a:endParaRPr>
          </a:p>
        </p:txBody>
      </p:sp>
      <p:sp>
        <p:nvSpPr>
          <p:cNvPr id="6" name="TextBox 5"/>
          <p:cNvSpPr txBox="1">
            <a:spLocks/>
          </p:cNvSpPr>
          <p:nvPr/>
        </p:nvSpPr>
        <p:spPr>
          <a:xfrm>
            <a:off x="3657600" y="1200150"/>
            <a:ext cx="4876800" cy="1295400"/>
          </a:xfrm>
          <a:prstGeom prst="rect">
            <a:avLst/>
          </a:prstGeom>
          <a:solidFill>
            <a:schemeClr val="bg1">
              <a:alpha val="85000"/>
            </a:schemeClr>
          </a:solidFill>
        </p:spPr>
        <p:txBody>
          <a:bodyPr wrap="square" rtlCol="0">
            <a:noAutofit/>
          </a:bodyPr>
          <a:lstStyle/>
          <a:p>
            <a:pPr algn="ctr"/>
            <a:endParaRPr lang="en-US" sz="1600" dirty="0" smtClean="0"/>
          </a:p>
          <a:p>
            <a:pPr algn="ctr"/>
            <a:r>
              <a:rPr lang="en-US" sz="1600" dirty="0" smtClean="0"/>
              <a:t>Regardless of the shop profile, general lighting should be uniform. </a:t>
            </a:r>
          </a:p>
          <a:p>
            <a:pPr algn="ctr"/>
            <a:r>
              <a:rPr lang="en-US" sz="1600" dirty="0" smtClean="0"/>
              <a:t>At least 0.70 overall uniformity (</a:t>
            </a:r>
            <a:r>
              <a:rPr lang="en-US" sz="1600" dirty="0" err="1" smtClean="0"/>
              <a:t>Uo</a:t>
            </a:r>
            <a:r>
              <a:rPr lang="en-US" sz="1600" dirty="0" smtClean="0"/>
              <a:t>).</a:t>
            </a:r>
            <a:endParaRPr lang="en-US" sz="1600" dirty="0"/>
          </a:p>
        </p:txBody>
      </p:sp>
      <p:sp>
        <p:nvSpPr>
          <p:cNvPr id="9" name="Rectangle 8"/>
          <p:cNvSpPr/>
          <p:nvPr/>
        </p:nvSpPr>
        <p:spPr>
          <a:xfrm>
            <a:off x="3276600" y="742950"/>
            <a:ext cx="5562600" cy="3962400"/>
          </a:xfrm>
          <a:prstGeom prst="rect">
            <a:avLst/>
          </a:prstGeom>
          <a:noFill/>
          <a:ln w="6350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04702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2063</TotalTime>
  <Words>1164</Words>
  <Application>Microsoft Office PowerPoint</Application>
  <PresentationFormat>On-screen Show (16:9)</PresentationFormat>
  <Paragraphs>249</Paragraphs>
  <Slides>18</Slides>
  <Notes>3</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RETAIL LIGHTING DESIGN</vt:lpstr>
      <vt:lpstr>RETAIL LIGHTING DESIGN</vt:lpstr>
      <vt:lpstr>RETAIL LIGHTING DESIGN</vt:lpstr>
      <vt:lpstr>RETAIL LIGHTING DESIGN</vt:lpstr>
      <vt:lpstr>RETAIL LIGHTING DESIGN</vt:lpstr>
      <vt:lpstr>RETAIL LIGHTING DESIGN</vt:lpstr>
      <vt:lpstr>RETAIL LIGHTING DESIGN</vt:lpstr>
      <vt:lpstr>RETAIL LIGHTING DESIGN</vt:lpstr>
      <vt:lpstr>RETAIL LIGHTING DESIGN</vt:lpstr>
      <vt:lpstr>RETAIL LIGHTING DESIGN</vt:lpstr>
      <vt:lpstr>RETAIL LIGHTING DESIGN</vt:lpstr>
      <vt:lpstr>RETAIL LIGHTING DESIGN</vt:lpstr>
      <vt:lpstr>RETAIL LIGHTING DESIGN</vt:lpstr>
      <vt:lpstr>RETAIL LIGHTING DESIGN</vt:lpstr>
      <vt:lpstr>RETAIL LIGHTING DESIGN</vt:lpstr>
      <vt:lpstr>RETAIL LIGHTING DESIGN</vt:lpstr>
      <vt:lpstr>RETAIL LIGHTING DESIGN</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RETAIL LIGHTING DESIGN</dc:title>
  <dc:creator>Nelca</dc:creator>
  <cp:lastModifiedBy>Nelca</cp:lastModifiedBy>
  <cp:revision>55</cp:revision>
  <dcterms:created xsi:type="dcterms:W3CDTF">2016-08-20T16:16:12Z</dcterms:created>
  <dcterms:modified xsi:type="dcterms:W3CDTF">2016-09-11T17:25:40Z</dcterms:modified>
</cp:coreProperties>
</file>