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60" r:id="rId3"/>
    <p:sldId id="263" r:id="rId4"/>
    <p:sldId id="264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59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88" autoAdjust="0"/>
    <p:restoredTop sz="81236" autoAdjust="0"/>
  </p:normalViewPr>
  <p:slideViewPr>
    <p:cSldViewPr>
      <p:cViewPr varScale="1">
        <p:scale>
          <a:sx n="97" d="100"/>
          <a:sy n="97" d="100"/>
        </p:scale>
        <p:origin x="-90" y="-966"/>
      </p:cViewPr>
      <p:guideLst>
        <p:guide orient="horz" pos="468"/>
        <p:guide pos="20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4B778-C111-405A-A08C-3E3AF7F4FCD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38461-E46B-4489-B4C8-42AC0EB4A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3903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313A9-19C2-42DF-B7B8-AF8ABD9D362F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24305-6BC4-497E-B1E9-61701B377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965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649EAAD-5F73-40AA-843D-E29A6B030809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40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Lighting is an important part of a total shop concept; it can evoke feelings, strengthen your brand and effect sales. Our mission is to use lighting as a tool to enhance the shopping experience.</a:t>
            </a:r>
          </a:p>
          <a:p>
            <a:r>
              <a:rPr lang="en-US" sz="1200" dirty="0" smtClean="0"/>
              <a:t>We feel passionate about retail lighting and can cover the entire spectrum of your lighting project – with high-quality products, education, concept development, on demand design, light planning, aiming and, crucially, on-going maintenance.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nelca roco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5A7770F-8B9D-4CA5-83EF-7969032BBE1A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24305-6BC4-497E-B1E9-61701B3774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2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0FFAE-70F8-48CB-BBEA-977ECBBEACB4}" type="datetime1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A90A-09A3-4553-8037-3D10DE57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6226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C0F5-43D1-4F50-9E37-FBE257A04DEF}" type="datetime1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A90A-09A3-4553-8037-3D10DE57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5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D534-18B5-4D75-A4DB-13695EEBF6CA}" type="datetime1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A90A-09A3-4553-8037-3D10DE57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437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DA8F-3A17-4402-AD01-ADBE6ED4B4C6}" type="datetime1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A90A-09A3-4553-8037-3D10DE57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39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5826-4F11-45D3-A8F8-F67AAFCEE5A1}" type="datetime1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A90A-09A3-4553-8037-3D10DE57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1540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EAA9-45F4-4FA8-A791-808A04C82708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A90A-09A3-4553-8037-3D10DE57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4367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FB8BA-F604-4A26-B61B-76A5E29A9A07}" type="datetime1">
              <a:rPr lang="en-US" smtClean="0"/>
              <a:t>5/11/2017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A90A-09A3-4553-8037-3D10DE57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1623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2158-76D2-43BA-8910-ACB7C45444D5}" type="datetime1">
              <a:rPr lang="en-US" smtClean="0"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A90A-09A3-4553-8037-3D10DE57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2307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305A-BFBB-4857-A8F1-F9F251DFE238}" type="datetime1">
              <a:rPr lang="en-US" smtClean="0"/>
              <a:t>5/11/2017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www.nrocolightingdesign.com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A90A-09A3-4553-8037-3D10DE577F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15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CDEB-0AC9-470C-B92D-D38C89CE51AE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A90A-09A3-4553-8037-3D10DE57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35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9519-DD82-47BA-8068-83CD584F3A82}" type="datetime1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A90A-09A3-4553-8037-3D10DE57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32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1075E-7B72-48B9-B8BA-8405269D8099}" type="datetime1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www.nrocolightingdesign.com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7A90A-09A3-4553-8037-3D10DE57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3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g"/><Relationship Id="rId7" Type="http://schemas.microsoft.com/office/2007/relationships/hdphoto" Target="../media/hdphoto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microsoft.com/office/2007/relationships/hdphoto" Target="../media/hdphoto7.wdp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8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jpg"/><Relationship Id="rId7" Type="http://schemas.openxmlformats.org/officeDocument/2006/relationships/hyperlink" Target="https://funnytimes.com/tag/cashier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hyperlink" Target="https://www.cartoonstock.com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0.wdp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lca\Downloads\iesnalightinghandbook-131211130054-phpapp01-thumbnail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630" y="135678"/>
            <a:ext cx="3443969" cy="48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336" y="1657350"/>
            <a:ext cx="5319030" cy="1311034"/>
          </a:xfrm>
          <a:solidFill>
            <a:schemeClr val="tx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IESNA Lighting Handbook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96200" y="4552950"/>
            <a:ext cx="1295399" cy="381000"/>
          </a:xfrm>
        </p:spPr>
        <p:txBody>
          <a:bodyPr>
            <a:normAutofit fontScale="25000" lnSpcReduction="20000"/>
          </a:bodyPr>
          <a:lstStyle/>
          <a:p>
            <a:r>
              <a:rPr lang="en-US" sz="7400" b="1" u="sng" dirty="0" err="1"/>
              <a:t>Nelca</a:t>
            </a:r>
            <a:r>
              <a:rPr lang="en-US" sz="7400" b="1" u="sng" dirty="0"/>
              <a:t> </a:t>
            </a:r>
            <a:r>
              <a:rPr lang="en-US" sz="7400" b="1" u="sng" dirty="0" err="1" smtClean="0"/>
              <a:t>Roco</a:t>
            </a:r>
            <a:endParaRPr lang="en-US" sz="7200" dirty="0" smtClean="0">
              <a:effectLst/>
            </a:endParaRPr>
          </a:p>
          <a:p>
            <a:r>
              <a:rPr lang="en-US" sz="2400" dirty="0" smtClean="0">
                <a:effectLst/>
              </a:rPr>
              <a:t>L  I  G  H  T  I  N  G     D  E  S  I  G  N  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295275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</a:t>
            </a:r>
            <a:r>
              <a:rPr lang="en-US" baseline="30000" dirty="0" smtClean="0"/>
              <a:t>th</a:t>
            </a:r>
            <a:r>
              <a:rPr lang="en-US" dirty="0" smtClean="0"/>
              <a:t> Edition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190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800" b="1" dirty="0" smtClean="0"/>
              <a:t>Lighting Design Considerations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Sales Areas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Show Windows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/>
              <a:t>Ancillary Spaces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Dressing and Fitting Room Lighting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Alteration Workrooms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Wrapping and </a:t>
            </a:r>
            <a:r>
              <a:rPr lang="en-US" sz="1600" dirty="0" smtClean="0"/>
              <a:t>Packing</a:t>
            </a:r>
            <a:endParaRPr lang="en-US" sz="1600" dirty="0"/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Stock 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Restrooms, Lounges, and Locker 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Offices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Exterior Spaces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Image result for wrapping area retail shop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9"/>
          <a:stretch/>
        </p:blipFill>
        <p:spPr bwMode="auto">
          <a:xfrm>
            <a:off x="3352046" y="819150"/>
            <a:ext cx="5411708" cy="38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306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800" b="1" dirty="0" smtClean="0"/>
              <a:t>Lighting Design Considerations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Sales Areas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Show Windows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/>
              <a:t>Ancillary Spaces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Dressing and Fitting Room Lighting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Alteration Workrooms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Wrapping and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Packing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Stock 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Restrooms, Lounges, and Locker 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Offices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Exterior Spaces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Image result for retail stockroom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847724"/>
            <a:ext cx="5381625" cy="378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070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800" b="1" dirty="0" smtClean="0"/>
              <a:t>Lighting Design Considerations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Sales Areas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Show Windows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/>
              <a:t>Ancillary Spaces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Dressing and Fitting Room Lighting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Alteration Workrooms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Wrapping and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Packing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Stock 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Restrooms, Lounges, and Locker 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Offices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Exterior Spaces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Image result for chanel shop interior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2"/>
          <a:stretch/>
        </p:blipFill>
        <p:spPr bwMode="auto">
          <a:xfrm>
            <a:off x="3352800" y="829559"/>
            <a:ext cx="5410200" cy="379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842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800" b="1" dirty="0" smtClean="0"/>
              <a:t>Lighting Design Considerations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Sales Areas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Show Windows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/>
              <a:t>Ancillary Spaces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Dressing and Fitting Room Lighting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Alteration Workrooms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Wrapping and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Packing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Stock 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Restrooms, Lounges, and Locker 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Offices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Exterior Spaces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Image result for small modern enclose office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2"/>
          <a:stretch/>
        </p:blipFill>
        <p:spPr bwMode="auto">
          <a:xfrm>
            <a:off x="3387370" y="819150"/>
            <a:ext cx="5375629" cy="38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647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369" y="814462"/>
            <a:ext cx="5397631" cy="381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81400" y="1431488"/>
            <a:ext cx="4953000" cy="258532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Identifying key areas such as entrances, exits, parking facilities, anchor stores, and crosswalks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Facilitating safe passage of motorists and pedestrians on the 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Contributing to effective security and surveillance of people and property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Visually unifying the shopping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Projecting the image and ambiance of the retail establishment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04800" y="720724"/>
            <a:ext cx="2895600" cy="402272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/>
              <a:t>Lighting Design Considerations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Sales Areas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Show Windows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Ancillary Spaces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Exterior Spaces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852334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 smtClean="0"/>
              <a:t>Lighting Methods for Retail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Distribution and Direction of Light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Ambient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Perimeter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Accent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Decorative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Feature and Supplementary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01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 smtClean="0"/>
              <a:t>Lighting Methods for Retail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Distribution and Direction of Light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Ambient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Perimeter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Accent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Decorative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Feature and Supplementary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D:\RETAIL LIGHTING DESIGN EDUCATION\Retail Scan\Retail Shop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184" y="819150"/>
            <a:ext cx="538581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216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 smtClean="0"/>
              <a:t>Lighting Methods for Retail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Distribution and Direction of Light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Ambient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Perimeter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Accent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Decorative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Feature and Supplementary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18517"/>
            <a:ext cx="5410201" cy="379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30" y="818516"/>
            <a:ext cx="5410201" cy="379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11075"/>
            <a:ext cx="2979803" cy="379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405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 smtClean="0"/>
              <a:t>Lighting Methods for Retail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Distribution and Direction of Light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Ambient Lighting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	</a:t>
            </a:r>
            <a:r>
              <a:rPr lang="en-US" sz="1400" dirty="0" smtClean="0"/>
              <a:t>1. General Pattern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/>
              <a:t>	</a:t>
            </a:r>
            <a:r>
              <a:rPr lang="en-US" sz="1400" dirty="0" smtClean="0"/>
              <a:t>2.  Specific Pattern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/>
              <a:t>	</a:t>
            </a:r>
            <a:r>
              <a:rPr lang="en-US" sz="1400" dirty="0" smtClean="0"/>
              <a:t>3.  Flexible Pattern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Perimeter Lighting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Accent Lighting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Decorative Lighting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Feature and Supplementary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89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 smtClean="0"/>
              <a:t>Lighting Methods for Retail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Distribution and Direction of Light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Ambient Lighting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	</a:t>
            </a:r>
            <a:r>
              <a:rPr lang="en-US" sz="1400" dirty="0" smtClean="0"/>
              <a:t>1. General Pattern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/>
              <a:t>	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2.  Specific Pattern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3.  Flexible Pattern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Perimeter Lighting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Accent Lighting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Decorative Lighting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Feature and Supplementary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621" y="819150"/>
            <a:ext cx="5388379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098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Retail Lighting Design Issues</a:t>
            </a:r>
          </a:p>
          <a:p>
            <a:pPr marL="227013" indent="-227013">
              <a:lnSpc>
                <a:spcPct val="200000"/>
              </a:lnSpc>
            </a:pPr>
            <a:r>
              <a:rPr lang="en-US" sz="1600" dirty="0" smtClean="0"/>
              <a:t>General merchandise display</a:t>
            </a:r>
          </a:p>
          <a:p>
            <a:pPr marL="227013" indent="-227013">
              <a:lnSpc>
                <a:spcPct val="200000"/>
              </a:lnSpc>
            </a:pPr>
            <a:r>
              <a:rPr lang="en-US" sz="1600" dirty="0" smtClean="0"/>
              <a:t>Sales transaction areas</a:t>
            </a:r>
          </a:p>
          <a:p>
            <a:pPr marL="227013" indent="-227013">
              <a:lnSpc>
                <a:spcPct val="200000"/>
              </a:lnSpc>
            </a:pPr>
            <a:r>
              <a:rPr lang="en-US" sz="1600" dirty="0" smtClean="0"/>
              <a:t>Feature display/ Shop window</a:t>
            </a:r>
          </a:p>
          <a:p>
            <a:pPr marL="227013" indent="-227013">
              <a:lnSpc>
                <a:spcPct val="200000"/>
              </a:lnSpc>
            </a:pPr>
            <a:r>
              <a:rPr lang="en-US" sz="1600" dirty="0" smtClean="0"/>
              <a:t>Fitting rooms</a:t>
            </a:r>
          </a:p>
          <a:p>
            <a:pPr marL="227013" indent="-227013">
              <a:lnSpc>
                <a:spcPct val="200000"/>
              </a:lnSpc>
            </a:pPr>
            <a:r>
              <a:rPr lang="en-US" sz="1600" dirty="0" smtClean="0"/>
              <a:t>Alterations</a:t>
            </a:r>
          </a:p>
          <a:p>
            <a:pPr marL="227013" indent="-227013"/>
            <a:endParaRPr lang="en-US" sz="1600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36885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402" y="0"/>
            <a:ext cx="597279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231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 smtClean="0"/>
              <a:t>Lighting Methods for Retail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Distribution and Direction of Light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Ambient Lighting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	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1. General Pattern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/>
              <a:t>	</a:t>
            </a:r>
            <a:r>
              <a:rPr lang="en-US" sz="1400" dirty="0" smtClean="0"/>
              <a:t>2.  Specific Pattern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3.  Flexible Pattern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Perimeter Lighting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Accent Lighting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Decorative Lighting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Feature and Supplementary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808740"/>
            <a:ext cx="2878041" cy="382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889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 smtClean="0"/>
              <a:t>Lighting Methods for Retail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Distribution and Direction of Light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Ambient Lighting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	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1. General Pattern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/>
              <a:t>	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2.  Specific Pattern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400" dirty="0" smtClean="0"/>
              <a:t>3.  Flexible Pattern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Perimeter Lighting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Accent Lighting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Decorative Lighting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Feature and Supplementary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19150"/>
            <a:ext cx="2971800" cy="383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048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 smtClean="0"/>
              <a:t>Lighting Methods for Retail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Distribution and Direction of Light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Ambient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Perimeter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Accent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Decorative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Feature and Supplementary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19150"/>
            <a:ext cx="5410200" cy="38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819150"/>
            <a:ext cx="5410200" cy="38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004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 smtClean="0"/>
              <a:t>Lighting Methods for Retail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Distribution and Direction of Light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Ambient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Perimeter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Accent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Decorative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Feature and Supplementary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154" y="819150"/>
            <a:ext cx="256309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041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 smtClean="0"/>
              <a:t>Lighting Methods for Retail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Distribution and Direction of Light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Ambient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Perimeter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Accent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Decorative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Feature and Supplementary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Image result for gucci shop interior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992" y="819150"/>
            <a:ext cx="5385816" cy="38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401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 smtClean="0"/>
              <a:t>Lighting Methods for Retail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Distribution and Direction of Light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Ambient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Perimeter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Accent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Decorative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Feature and Supplementary Lighting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63196" y="1223739"/>
            <a:ext cx="3047116" cy="300082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Rack Lighting (Clothing</a:t>
            </a:r>
            <a:r>
              <a:rPr lang="en-US" dirty="0" smtClean="0"/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Shelf and Gondola Lighting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Counter </a:t>
            </a:r>
            <a:r>
              <a:rPr lang="en-US" dirty="0" smtClean="0"/>
              <a:t>Lighting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Modeling </a:t>
            </a:r>
            <a:r>
              <a:rPr lang="en-US" dirty="0" smtClean="0"/>
              <a:t>Lighting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Mirror </a:t>
            </a:r>
            <a:r>
              <a:rPr lang="en-US" dirty="0" smtClean="0"/>
              <a:t>Lighting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Showcase </a:t>
            </a:r>
            <a:r>
              <a:rPr lang="en-US" dirty="0" smtClean="0"/>
              <a:t>Lighting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Wall-Case </a:t>
            </a:r>
            <a:r>
              <a:rPr lang="en-US" dirty="0" smtClean="0"/>
              <a:t>Lighting</a:t>
            </a:r>
          </a:p>
        </p:txBody>
      </p:sp>
    </p:spTree>
    <p:extLst>
      <p:ext uri="{BB962C8B-B14F-4D97-AF65-F5344CB8AC3E}">
        <p14:creationId xmlns:p14="http://schemas.microsoft.com/office/powerpoint/2010/main" val="3755838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300" b="1" dirty="0" smtClean="0"/>
              <a:t>Lighting Methods for Retail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Distribution and Direction of Light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Ambient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Perimeter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Accent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Decorative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/>
              <a:t>Feature and Supplementary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 smtClean="0"/>
              <a:t>Rack </a:t>
            </a:r>
            <a:r>
              <a:rPr lang="en-US" sz="1600" dirty="0"/>
              <a:t>Lighting (Clothing)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Shelf and Gondola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Counter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Modeling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Mirror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Showcase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Wall-Case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Lighting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D:\RETAIL LIGHTING DESIGN EDUCATION\Zagros-Store-by-anar-studio-Tehran-Iran-03.jpg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/>
          <a:stretch/>
        </p:blipFill>
        <p:spPr bwMode="auto">
          <a:xfrm>
            <a:off x="3355942" y="819150"/>
            <a:ext cx="540705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852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300" b="1" dirty="0" smtClean="0"/>
              <a:t>Lighting Methods for Retail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Distribution and Direction of Light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Ambient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Perimeter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Accent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Decorative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/>
              <a:t>Feature and Supplementary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Rack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Lighting (Clothing)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/>
              <a:t>Shelf and Gondola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Counter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Modeling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Mirror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Showcase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Wall-Case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Lighting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 descr="D:\RETAIL LIGHTING DESIGN EDUCATION\Zagros-Store-by-anar-studio-Tehran-Iran-07.jpg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r="1"/>
          <a:stretch/>
        </p:blipFill>
        <p:spPr bwMode="auto">
          <a:xfrm>
            <a:off x="3346514" y="819150"/>
            <a:ext cx="541648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135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300" b="1" dirty="0" smtClean="0"/>
              <a:t>Lighting Methods for Retail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Distribution and Direction of Light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Ambient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Perimeter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Accent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Decorative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/>
              <a:t>Feature and Supplementary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Rack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Lighting (Clothing)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Shelf and Gondola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/>
              <a:t>Counter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Modeling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Mirror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Showcase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Wall-Case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Lighting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 descr="D:\RETAIL LIGHTING DESIGN EDUCATION\Retail Sample Pics\cash counter\counteramp-cashier-desk-hallhuber.jpg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/>
          <a:stretch/>
        </p:blipFill>
        <p:spPr bwMode="auto">
          <a:xfrm>
            <a:off x="3365368" y="832198"/>
            <a:ext cx="5397631" cy="37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13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300" b="1" dirty="0" smtClean="0"/>
              <a:t>Lighting Methods for Retail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Distribution and Direction of Light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Ambient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Perimeter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Accent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Decorative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/>
              <a:t>Feature and Supplementary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Rack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Lighting (Clothing)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Shelf and Gondola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Counter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/>
              <a:t>Modeling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Mirror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Showcase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Wall-Case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Lighting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 descr="Image result for mannequin lighting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3621"/>
          <a:stretch/>
        </p:blipFill>
        <p:spPr bwMode="auto">
          <a:xfrm>
            <a:off x="3352622" y="820329"/>
            <a:ext cx="5421376" cy="381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133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Goals of Retail Lighting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Lighting Should Attract the </a:t>
            </a:r>
            <a:r>
              <a:rPr lang="en-US" sz="1600" dirty="0" smtClean="0"/>
              <a:t>Customer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Lighting Should Allow the Customer to Evaluate the </a:t>
            </a:r>
            <a:r>
              <a:rPr lang="en-US" sz="1600" dirty="0" smtClean="0"/>
              <a:t>Merchandise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Lighting Should Facilitate the Completion of the </a:t>
            </a:r>
            <a:r>
              <a:rPr lang="en-US" sz="1600" dirty="0" smtClean="0"/>
              <a:t>Sale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Related image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42987"/>
            <a:ext cx="3810000" cy="33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Image result for buying dress carto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1915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result for shopping cashier area cartoons">
            <a:hlinkClick r:id="rId7"/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30"/>
          <a:stretch/>
        </p:blipFill>
        <p:spPr bwMode="auto">
          <a:xfrm>
            <a:off x="4357687" y="819150"/>
            <a:ext cx="3629025" cy="3781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6231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300" b="1" dirty="0" smtClean="0"/>
              <a:t>Lighting Methods for Retail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Distribution and Direction of Light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Ambient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Perimeter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Accent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Decorative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/>
              <a:t>Feature and Supplementary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Rack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Lighting (Clothing)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Shelf and Gondola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Counter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Modeling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/>
              <a:t>Mirror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Showcase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Wall-Case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Lighting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2" name="Picture 2" descr="Image result for modern retail shop mirror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19150"/>
            <a:ext cx="5410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4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300" b="1" dirty="0" smtClean="0"/>
              <a:t>Lighting Methods for Retail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Distribution and Direction of Light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Ambient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Perimeter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Accent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Decorative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/>
              <a:t>Feature and Supplementary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Rack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Lighting (Clothing)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Shelf and Gondola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Counter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Modeling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Mirror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/>
              <a:t>Showcase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Wall-Case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Lighting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19149"/>
            <a:ext cx="2567233" cy="381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656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300" b="1" dirty="0" smtClean="0"/>
              <a:t>Lighting Methods for Retail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Distribution and Direction of Light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Ambient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Perimeter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Accent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Decorative Lighting</a:t>
            </a:r>
          </a:p>
          <a:p>
            <a:pPr marL="227013" indent="-227013">
              <a:spcAft>
                <a:spcPts val="600"/>
              </a:spcAft>
            </a:pPr>
            <a:r>
              <a:rPr lang="en-US" sz="2000" dirty="0" smtClean="0"/>
              <a:t>Feature and Supplementary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Rack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Lighting (Clothing)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Shelf and Gondola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Counter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Modeling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Mirror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Showcase Lighting</a:t>
            </a:r>
          </a:p>
          <a:p>
            <a:pPr marL="574675" indent="-234950">
              <a:lnSpc>
                <a:spcPct val="150000"/>
              </a:lnSpc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/>
              <a:t>Wall-Case </a:t>
            </a:r>
            <a:r>
              <a:rPr lang="en-US" sz="1600" dirty="0" smtClean="0"/>
              <a:t>Lighting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819150"/>
            <a:ext cx="541125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990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Fading, Bleaching, and </a:t>
            </a:r>
          </a:p>
          <a:p>
            <a:pPr marL="0" indent="0">
              <a:buNone/>
            </a:pPr>
            <a:r>
              <a:rPr lang="en-US" sz="1800" b="1" dirty="0" smtClean="0"/>
              <a:t>Shelf-life</a:t>
            </a:r>
            <a:endParaRPr lang="en-US" sz="1800" b="1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52800" y="819150"/>
            <a:ext cx="5410200" cy="383181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To control fading: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dirty="0"/>
              <a:t>Rotating merchandise so that no one item receives the maximum amount of light exposure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dirty="0"/>
              <a:t> Avoiding placement of merchandise directly under skylights or near store windows where light levels can </a:t>
            </a:r>
            <a:r>
              <a:rPr lang="en-US" dirty="0" smtClean="0"/>
              <a:t>be excessive</a:t>
            </a:r>
            <a:endParaRPr lang="en-US" dirty="0"/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dirty="0"/>
              <a:t> Avoiding placement of merchandise considered "highly susceptible" to fading (for example, cottons and </a:t>
            </a:r>
            <a:r>
              <a:rPr lang="en-US" dirty="0" smtClean="0"/>
              <a:t>silks) close </a:t>
            </a:r>
            <a:r>
              <a:rPr lang="en-US" dirty="0"/>
              <a:t>to light sources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dirty="0"/>
              <a:t> Sacrificing a few items to attract attention through higher accent lighting levels, and keeping the remainder of </a:t>
            </a:r>
            <a:r>
              <a:rPr lang="en-US" dirty="0" smtClean="0"/>
              <a:t>the merchandise </a:t>
            </a:r>
            <a:r>
              <a:rPr lang="en-US" dirty="0"/>
              <a:t>under much lower light </a:t>
            </a:r>
            <a:r>
              <a:rPr lang="en-US" dirty="0" smtClean="0"/>
              <a:t>levels.</a:t>
            </a:r>
          </a:p>
        </p:txBody>
      </p:sp>
    </p:spTree>
    <p:extLst>
      <p:ext uri="{BB962C8B-B14F-4D97-AF65-F5344CB8AC3E}">
        <p14:creationId xmlns:p14="http://schemas.microsoft.com/office/powerpoint/2010/main" val="2618077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Design Considerations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225425" indent="-225425">
              <a:lnSpc>
                <a:spcPct val="150000"/>
              </a:lnSpc>
            </a:pPr>
            <a:r>
              <a:rPr lang="en-US" sz="1800" dirty="0"/>
              <a:t>Type of store</a:t>
            </a:r>
          </a:p>
          <a:p>
            <a:pPr marL="225425" indent="-225425">
              <a:lnSpc>
                <a:spcPct val="150000"/>
              </a:lnSpc>
            </a:pPr>
            <a:r>
              <a:rPr lang="en-US" sz="1800" dirty="0"/>
              <a:t>Merchandise sold</a:t>
            </a:r>
          </a:p>
          <a:p>
            <a:pPr marL="225425" indent="-225425">
              <a:lnSpc>
                <a:spcPct val="150000"/>
              </a:lnSpc>
            </a:pPr>
            <a:r>
              <a:rPr lang="en-US" sz="1800" dirty="0"/>
              <a:t>Projected store image</a:t>
            </a:r>
          </a:p>
          <a:p>
            <a:pPr marL="225425" indent="-225425">
              <a:lnSpc>
                <a:spcPct val="150000"/>
              </a:lnSpc>
            </a:pPr>
            <a:r>
              <a:rPr lang="en-US" sz="1800" dirty="0"/>
              <a:t>Age of the typical customer</a:t>
            </a:r>
          </a:p>
          <a:p>
            <a:pPr marL="0" indent="0">
              <a:buNone/>
            </a:pPr>
            <a:endParaRPr lang="en-US" sz="1800" b="1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52800" y="859631"/>
            <a:ext cx="5410200" cy="36933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Individual lighting needs and requirements of a store depend on many factors, including the type of store, type </a:t>
            </a:r>
            <a:r>
              <a:rPr lang="en-US" dirty="0" smtClean="0"/>
              <a:t>of merchandise </a:t>
            </a:r>
            <a:r>
              <a:rPr lang="en-US" dirty="0"/>
              <a:t>sold, projected store image, and age of the typical customer. The selection of the appropriate </a:t>
            </a:r>
            <a:r>
              <a:rPr lang="en-US" dirty="0" smtClean="0"/>
              <a:t>illuminance for </a:t>
            </a:r>
            <a:r>
              <a:rPr lang="en-US" dirty="0"/>
              <a:t>a specific task must also consider weighting factors such as age of the person, task importance, reflectance of </a:t>
            </a:r>
            <a:r>
              <a:rPr lang="en-US" dirty="0" smtClean="0"/>
              <a:t>task, and </a:t>
            </a:r>
            <a:r>
              <a:rPr lang="en-US" dirty="0" err="1"/>
              <a:t>luminances</a:t>
            </a:r>
            <a:r>
              <a:rPr lang="en-US" dirty="0"/>
              <a:t> of the environment. Also one should consider that certain stores may include a number of </a:t>
            </a:r>
            <a:r>
              <a:rPr lang="en-US" dirty="0" smtClean="0"/>
              <a:t>illumination scenarios </a:t>
            </a:r>
            <a:r>
              <a:rPr lang="en-US" dirty="0"/>
              <a:t>in the same facility, resulting in deliberate </a:t>
            </a:r>
            <a:r>
              <a:rPr lang="en-US" dirty="0" smtClean="0"/>
              <a:t>non-uniform </a:t>
            </a:r>
            <a:r>
              <a:rPr lang="en-US" dirty="0"/>
              <a:t>lighting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1045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57800" y="3333750"/>
            <a:ext cx="35814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257800" y="3028950"/>
            <a:ext cx="2895600" cy="46719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OF PRESENTATION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5334000" y="3867150"/>
            <a:ext cx="26395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636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Lighting Design Considerations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Sales Areas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Show Windows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Ancillary Spaces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Exterior Spaces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260" y="819150"/>
            <a:ext cx="5410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19150"/>
            <a:ext cx="5410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19150"/>
            <a:ext cx="5410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19150"/>
            <a:ext cx="5397631" cy="381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078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Lighting Design Considerations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Sales Areas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Show Windows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Ancillary Spaces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Exterior Spaces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19150"/>
            <a:ext cx="5410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52800" y="819150"/>
            <a:ext cx="5410200" cy="378565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Type and characteristics of merchandise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Merchandising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Location of each merchandising area within the store and at outdoor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General illuminance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Illuminance levels of adjacent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Feature and display illuminance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Size and shape of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Surface </a:t>
            </a:r>
            <a:r>
              <a:rPr lang="en-US" sz="1600" dirty="0" err="1"/>
              <a:t>reflectances</a:t>
            </a:r>
            <a:r>
              <a:rPr lang="en-US" sz="1600" dirty="0"/>
              <a:t>, colors, and textures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Flexibility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Size and location of 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Method of display (racks, gondolas, and counters)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Method and location of sales transactions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Location of merchandise displays including feature displays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Traffic patterns</a:t>
            </a:r>
          </a:p>
        </p:txBody>
      </p:sp>
    </p:spTree>
    <p:extLst>
      <p:ext uri="{BB962C8B-B14F-4D97-AF65-F5344CB8AC3E}">
        <p14:creationId xmlns:p14="http://schemas.microsoft.com/office/powerpoint/2010/main" val="3346840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Lighting Design Considerations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Sales Areas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Show Windows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Ancillary Spaces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Exterior Spaces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19150"/>
            <a:ext cx="5410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52800" y="819150"/>
            <a:ext cx="5389775" cy="36933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Location of show window (outdoor or enclosed mall area, urban or suburban, solo or shopping center)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Night and day use and associated ambient illuminances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The nature of the overall competition as well as adjacent show windows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Fully enclosed or open back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Size and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Reflections, contour, and slant of show window glazing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Architectural canopies, jalousies, or louvers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Interior surface </a:t>
            </a:r>
            <a:r>
              <a:rPr lang="en-US" dirty="0" err="1"/>
              <a:t>reflectances</a:t>
            </a:r>
            <a:r>
              <a:rPr lang="en-US" dirty="0"/>
              <a:t> and colors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Size and location of display graphics</a:t>
            </a:r>
          </a:p>
        </p:txBody>
      </p:sp>
    </p:spTree>
    <p:extLst>
      <p:ext uri="{BB962C8B-B14F-4D97-AF65-F5344CB8AC3E}">
        <p14:creationId xmlns:p14="http://schemas.microsoft.com/office/powerpoint/2010/main" val="2770746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Lighting Design Considerations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Sales Areas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Show Windows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Ancillary Spaces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Exterior Spaces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19150"/>
            <a:ext cx="5410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24300" y="1452968"/>
            <a:ext cx="4267200" cy="258532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Dressing and Fitting Room </a:t>
            </a:r>
            <a:r>
              <a:rPr lang="en-US" dirty="0" smtClean="0"/>
              <a:t>Lighting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Alteration </a:t>
            </a:r>
            <a:r>
              <a:rPr lang="en-US" dirty="0" smtClean="0"/>
              <a:t>Workrooms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Wrapping and </a:t>
            </a:r>
            <a:r>
              <a:rPr lang="en-US" dirty="0" smtClean="0"/>
              <a:t>Packing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Stock </a:t>
            </a:r>
            <a:r>
              <a:rPr lang="en-US" dirty="0" smtClean="0"/>
              <a:t>Rooms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Restrooms, Lounges, and Locker </a:t>
            </a:r>
            <a:r>
              <a:rPr lang="en-US" dirty="0" smtClean="0"/>
              <a:t>Rooms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Offices</a:t>
            </a:r>
          </a:p>
        </p:txBody>
      </p:sp>
    </p:spTree>
    <p:extLst>
      <p:ext uri="{BB962C8B-B14F-4D97-AF65-F5344CB8AC3E}">
        <p14:creationId xmlns:p14="http://schemas.microsoft.com/office/powerpoint/2010/main" val="39328058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800" b="1" dirty="0" smtClean="0"/>
              <a:t>Lighting Design Considerations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Sales Areas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Show Windows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/>
              <a:t>Ancillary Spaces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Dressing and Fitting Room Lighting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Alteration Workrooms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Wrapping and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Packing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Stock 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Restrooms, Lounges, and Locker 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Offices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Exterior Spaces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23537"/>
            <a:ext cx="5429250" cy="380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224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4787"/>
            <a:ext cx="2895599" cy="461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LIGHTING DESIGN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20724"/>
            <a:ext cx="2895600" cy="4022725"/>
          </a:xfrm>
          <a:solidFill>
            <a:schemeClr val="bg1">
              <a:alpha val="75000"/>
            </a:schemeClr>
          </a:solidFill>
          <a:ln w="63500">
            <a:noFill/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800" b="1" dirty="0" smtClean="0"/>
              <a:t>Lighting Design Considerations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Sales Areas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Show Windows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/>
              <a:t>Ancillary Spaces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Dressing and Fitting Room Lighting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Alteration Workrooms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Wrapping and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Packing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Stock 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Restrooms, Lounges, and Locker Rooms</a:t>
            </a:r>
          </a:p>
          <a:p>
            <a:pPr marL="461963" indent="-234950">
              <a:lnSpc>
                <a:spcPct val="12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Offices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Exterior Spaces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4857750"/>
            <a:ext cx="2133600" cy="285750"/>
          </a:xfrm>
        </p:spPr>
        <p:txBody>
          <a:bodyPr/>
          <a:lstStyle/>
          <a:p>
            <a:r>
              <a:rPr lang="en-US" sz="1000" dirty="0" smtClean="0">
                <a:solidFill>
                  <a:schemeClr val="bg1"/>
                </a:solidFill>
              </a:rPr>
              <a:t>www.nrocolightingdesign.com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742950"/>
            <a:ext cx="5562600" cy="3962400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5"/>
          <a:stretch/>
        </p:blipFill>
        <p:spPr bwMode="auto">
          <a:xfrm>
            <a:off x="3355941" y="818511"/>
            <a:ext cx="5423359" cy="381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507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3234</TotalTime>
  <Words>4066</Words>
  <Application>Microsoft Office PowerPoint</Application>
  <PresentationFormat>On-screen Show (16:9)</PresentationFormat>
  <Paragraphs>612</Paragraphs>
  <Slides>35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IESNA Lighting Handbook RETAIL LIGHTING 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RETAIL LIGHTING DESIGN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RETAIL LIGHTING DESIGN</dc:title>
  <dc:creator>Nelca</dc:creator>
  <cp:lastModifiedBy>Nelca</cp:lastModifiedBy>
  <cp:revision>112</cp:revision>
  <dcterms:created xsi:type="dcterms:W3CDTF">2016-08-20T16:16:12Z</dcterms:created>
  <dcterms:modified xsi:type="dcterms:W3CDTF">2017-05-11T18:09:21Z</dcterms:modified>
</cp:coreProperties>
</file>